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3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435" r:id="rId4"/>
    <p:sldId id="496" r:id="rId5"/>
    <p:sldId id="497" r:id="rId6"/>
    <p:sldId id="436" r:id="rId7"/>
    <p:sldId id="260" r:id="rId8"/>
    <p:sldId id="285" r:id="rId9"/>
    <p:sldId id="290" r:id="rId10"/>
    <p:sldId id="291" r:id="rId11"/>
    <p:sldId id="502" r:id="rId12"/>
    <p:sldId id="503" r:id="rId13"/>
    <p:sldId id="504" r:id="rId14"/>
    <p:sldId id="505" r:id="rId15"/>
    <p:sldId id="506" r:id="rId16"/>
    <p:sldId id="297" r:id="rId17"/>
    <p:sldId id="298" r:id="rId18"/>
    <p:sldId id="261" r:id="rId19"/>
    <p:sldId id="286" r:id="rId20"/>
    <p:sldId id="287" r:id="rId21"/>
    <p:sldId id="292" r:id="rId22"/>
    <p:sldId id="300" r:id="rId23"/>
    <p:sldId id="288" r:id="rId24"/>
    <p:sldId id="289" r:id="rId25"/>
    <p:sldId id="293" r:id="rId26"/>
    <p:sldId id="294" r:id="rId27"/>
    <p:sldId id="295" r:id="rId28"/>
    <p:sldId id="296" r:id="rId29"/>
    <p:sldId id="498" r:id="rId30"/>
    <p:sldId id="499" r:id="rId31"/>
    <p:sldId id="500" r:id="rId32"/>
    <p:sldId id="501" r:id="rId33"/>
    <p:sldId id="301" r:id="rId34"/>
    <p:sldId id="507" r:id="rId3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337"/>
  </p:normalViewPr>
  <p:slideViewPr>
    <p:cSldViewPr>
      <p:cViewPr varScale="1">
        <p:scale>
          <a:sx n="99" d="100"/>
          <a:sy n="99" d="100"/>
        </p:scale>
        <p:origin x="14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>
            <a:extLst>
              <a:ext uri="{FF2B5EF4-FFF2-40B4-BE49-F238E27FC236}">
                <a16:creationId xmlns:a16="http://schemas.microsoft.com/office/drawing/2014/main" id="{251C0A55-9663-004E-8EBF-076E26B5235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00739" name="Rectangle 3">
            <a:extLst>
              <a:ext uri="{FF2B5EF4-FFF2-40B4-BE49-F238E27FC236}">
                <a16:creationId xmlns:a16="http://schemas.microsoft.com/office/drawing/2014/main" id="{38414192-7FA1-3447-A1BB-E0FBB00D2D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00740" name="Rectangle 4">
            <a:extLst>
              <a:ext uri="{FF2B5EF4-FFF2-40B4-BE49-F238E27FC236}">
                <a16:creationId xmlns:a16="http://schemas.microsoft.com/office/drawing/2014/main" id="{3FDD1ECD-9A81-8646-BF5D-D03D49A8C7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00741" name="Rectangle 5">
            <a:extLst>
              <a:ext uri="{FF2B5EF4-FFF2-40B4-BE49-F238E27FC236}">
                <a16:creationId xmlns:a16="http://schemas.microsoft.com/office/drawing/2014/main" id="{C9153D62-2095-A247-BB89-E95BD602B42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14354B8D-A763-AE44-87E3-595683D62EDA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A21FCF9-632C-7945-B12C-A7752CF8DC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0D0C280-BEFB-6A48-9F53-F924D644F58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25EC7A88-3CF2-3C4A-BD7D-C117B2B0697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88FA55C9-394B-9C49-9D8B-C5E296CD729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59300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669F7585-937E-134A-8296-E679CC00FD4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950D30FF-960C-354C-AE0A-B10275817A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5858F90B-FBB0-EF48-9760-D7870D40A497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B7286727-8071-C143-A534-2F39B33724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3E43CEE3-685F-0C4C-9EC9-4DB055883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93CCF93D-4C5B-404D-B5CA-40963E67DB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B99F61D-1612-4442-A935-95F01FEE0DE6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3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CD118702-672A-E44A-8F74-1521ECD4F8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CB4D6A7C-9DA3-E14B-980F-C0B9B3602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35148107-0463-EE44-A863-D294006DA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852C9EA-DE9C-4546-A11D-55ECB2836A7D}" type="slidenum">
              <a:rPr lang="en-US" altLang="pt-BR" sz="1300">
                <a:latin typeface="Verdana" panose="020B0604030504040204" pitchFamily="34" charset="0"/>
              </a:rPr>
              <a:pPr eaLnBrk="1" hangingPunct="1"/>
              <a:t>6</a:t>
            </a:fld>
            <a:endParaRPr lang="en-US" altLang="pt-BR" sz="130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04C-D7CF-4861-95F0-3F5ACF508755}" type="datetimeFigureOut">
              <a:rPr lang="en-US" smtClean="0"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06590DD7-8846-4F4D-BFB8-C089BF6109CA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5145005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24B-F41A-4540-8EEC-C29B4F79802D}" type="datetimeFigureOut">
              <a:rPr lang="en-US" smtClean="0"/>
              <a:t>6/23/20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90DD7-8846-4F4D-BFB8-C089BF6109CA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3234657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989E-5397-49EE-B0F5-E72D9FFD7EC0}" type="datetimeFigureOut">
              <a:rPr lang="en-US" smtClean="0"/>
              <a:t>6/23/20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90DD7-8846-4F4D-BFB8-C089BF6109CA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9460107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ítulo, text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09600"/>
            <a:ext cx="8915400" cy="685800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228600" y="1752600"/>
            <a:ext cx="4267200" cy="44196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half" idx="2"/>
          </p:nvPr>
        </p:nvSpPr>
        <p:spPr>
          <a:xfrm>
            <a:off x="4648200" y="1752600"/>
            <a:ext cx="4267200" cy="4419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A234B802-6AE1-7B4A-905E-8A4534560D0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r>
              <a:rPr lang="pt-BR" altLang="pt-BR"/>
              <a:t>Prof. Anselmo C. de Paiva - DEINF-UFMA - Introdução à Computação Gráfica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A94D0A8-8F5D-0943-9B11-DA956A1252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A38FE6-23EF-C94D-A7C2-CAE685108A1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80385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4038600" cy="48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</p:nvPr>
        </p:nvSpPr>
        <p:spPr>
          <a:xfrm>
            <a:off x="4648200" y="1447800"/>
            <a:ext cx="4038600" cy="48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0510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48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6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42F-EA91-460E-9436-9A6C9B1CB0C6}" type="datetimeFigureOut">
              <a:rPr lang="en-US" smtClean="0"/>
              <a:t>6/23/20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90DD7-8846-4F4D-BFB8-C089BF6109CA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4538331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3D4350-0632-4F67-B357-AFC21C62564D}" type="datetimeFigureOut">
              <a:rPr lang="en-US" smtClean="0"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pt-BR" altLang="pt-BR"/>
              <a:t>Prof. Anselmo C. de Paiva - DEINF-UFMA - Introdução à Computação Gráfica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610B2F3B-D538-054C-88C3-A1C98B7B268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33797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A35-803D-44FA-BA88-E6B5FB347587}" type="datetimeFigureOut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/>
              <a:t>Prof. Anselmo C. de Paiva - DEINF-UFMA - Introdução à Computação Gráfica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583E-195D-6645-8218-967CE4916D4B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5687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6CED-B3EE-49D9-9922-CBB48E543356}" type="datetimeFigureOut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/>
              <a:t>Prof. Anselmo C. de Paiva - DEINF-UFMA - Introdução à Computação Gráfica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14D15-1D82-BF45-B324-171BB074DF5B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1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F9237B0-CC05-45CB-9D8E-44851499E325}" type="datetimeFigureOut">
              <a:rPr lang="en-US" smtClean="0"/>
              <a:t>6/23/20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90DD7-8846-4F4D-BFB8-C089BF6109CA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4171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1777-83B6-4CFA-89A1-52400FB2059F}" type="datetimeFigureOut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90DD7-8846-4F4D-BFB8-C089BF6109CA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727092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A2A1-C9A8-42DC-AF5F-29D58FE3A81E}" type="datetimeFigureOut">
              <a:rPr lang="en-US" smtClean="0"/>
              <a:t>6/23/20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altLang="pt-BR"/>
              <a:t>Prof. Anselmo C. de Paiva - DEINF-UFMA - Introdução à Computação Gráfica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E61D9-FB40-5F40-8AA7-2928BB7CDD1A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4597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28B6-2144-4760-B3DF-18C646FA52B1}" type="datetimeFigureOut">
              <a:rPr lang="en-US" smtClean="0"/>
              <a:t>6/23/20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FF2B-4856-BB4A-BCA5-20D94C9FBD7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0926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1F38EA-B09F-4C97-9264-D1353869D1EA}" type="datetimeFigureOut">
              <a:rPr lang="en-US" smtClean="0"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6590DD7-8846-4F4D-BFB8-C089BF6109CA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E55649CC-FBB3-BD4E-BC92-ECE08EF70B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0"/>
            <a:ext cx="914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defRPr/>
            </a:pPr>
            <a:endParaRPr lang="pt-BR" sz="1200" i="1">
              <a:solidFill>
                <a:schemeClr val="accent1"/>
              </a:solidFill>
              <a:latin typeface="Comic Sans MS" charset="0"/>
            </a:endParaRPr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id="{BAE02DF9-900D-6748-8141-457F97320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1925" y="6518275"/>
            <a:ext cx="2911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87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2B52DB6A-5A4D-E342-A7AD-8AE672A6F0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88670" y="1432223"/>
            <a:ext cx="7887786" cy="3035808"/>
          </a:xfrm>
        </p:spPr>
        <p:txBody>
          <a:bodyPr/>
          <a:lstStyle/>
          <a:p>
            <a:r>
              <a:rPr lang="pt-BR" altLang="pt-BR" dirty="0"/>
              <a:t>UFPI –  PPGEE </a:t>
            </a:r>
            <a:br>
              <a:rPr lang="pt-BR" altLang="pt-BR" dirty="0"/>
            </a:br>
            <a:r>
              <a:rPr lang="pt-BR" altLang="pt-BR" dirty="0"/>
              <a:t>Fundamentos de processamento gráfico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4ACC3AAB-306D-2548-9F5B-61A95E25340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552" y="6165304"/>
            <a:ext cx="5918454" cy="1069848"/>
          </a:xfrm>
        </p:spPr>
        <p:txBody>
          <a:bodyPr>
            <a:normAutofit/>
          </a:bodyPr>
          <a:lstStyle/>
          <a:p>
            <a:r>
              <a:rPr lang="pt-BR" altLang="pt-BR" dirty="0"/>
              <a:t>Prof. </a:t>
            </a:r>
            <a:r>
              <a:rPr lang="pt-BR" altLang="pt-BR" dirty="0" err="1"/>
              <a:t>Antonio</a:t>
            </a:r>
            <a:r>
              <a:rPr lang="pt-BR" altLang="pt-BR" dirty="0"/>
              <a:t> Oseas </a:t>
            </a:r>
          </a:p>
          <a:p>
            <a:r>
              <a:rPr lang="pt-BR" altLang="pt-BR" dirty="0"/>
              <a:t>Adaptado de: Anselmo C. de Paiva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A8408D2-3996-F641-8514-1E909539D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776" y="4468031"/>
            <a:ext cx="419858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3800" b="0" i="1" dirty="0">
                <a:solidFill>
                  <a:schemeClr val="accent1"/>
                </a:solidFill>
                <a:latin typeface="Comic Sans MS" charset="0"/>
                <a:cs typeface="+mn-cs"/>
              </a:rPr>
              <a:t>Visão Geral da GC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5">
            <a:extLst>
              <a:ext uri="{FF2B5EF4-FFF2-40B4-BE49-F238E27FC236}">
                <a16:creationId xmlns:a16="http://schemas.microsoft.com/office/drawing/2014/main" id="{EB52D5A4-44E1-C246-9503-A4E5E610C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CAD - Arquitetura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F1E262BF-03B1-624E-8B4D-ED52D1A3B2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641600"/>
            <a:ext cx="5562600" cy="3009900"/>
          </a:xfrm>
          <a:noFill/>
        </p:spPr>
      </p:pic>
      <p:sp>
        <p:nvSpPr>
          <p:cNvPr id="34817" name="Espaço Reservado para Rodapé 3">
            <a:extLst>
              <a:ext uri="{FF2B5EF4-FFF2-40B4-BE49-F238E27FC236}">
                <a16:creationId xmlns:a16="http://schemas.microsoft.com/office/drawing/2014/main" id="{0F0D7DA5-67E3-C440-BFC1-4C0F61CC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34818" name="Espaço Reservado para Número de Slide 4">
            <a:extLst>
              <a:ext uri="{FF2B5EF4-FFF2-40B4-BE49-F238E27FC236}">
                <a16:creationId xmlns:a16="http://schemas.microsoft.com/office/drawing/2014/main" id="{0463ED65-247A-FE49-8A65-2BF03BD4D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67235EC-A65B-314C-A7CA-2FA98C750214}" type="slidenum">
              <a:rPr lang="pt-BR" altLang="pt-BR" sz="1400">
                <a:latin typeface="Arial" panose="020B0604020202020204" pitchFamily="34" charset="0"/>
              </a:rPr>
              <a:pPr eaLnBrk="1" hangingPunct="1"/>
              <a:t>10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9E22C36B-CA4C-D640-8F53-D01D5488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Virtual Protoyping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057AD-7133-B243-841A-09B6D7FB9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C21FD-50C0-0844-98C3-E010ED7E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F198ADC-19AA-3F48-8468-E7BCA422AD4C}" type="slidenum">
              <a:rPr lang="pt-BR" altLang="pt-BR" sz="1400">
                <a:latin typeface="Arial" panose="020B0604020202020204" pitchFamily="34" charset="0"/>
              </a:rPr>
              <a:pPr eaLnBrk="1" hangingPunct="1"/>
              <a:t>11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3F9BE7CF-11FE-DD43-BE06-D4CFA9517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545002"/>
            <a:ext cx="6393011" cy="48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503A3511-E666-5F41-A5E2-5D36C8E8A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Virtual Protoyping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CF14C-1B1B-B74D-A879-F178165D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51ED8-4E90-BD41-9B47-57F2CB11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5F8A5D-5855-3A4A-8BC7-5524FD2F21A1}" type="slidenum">
              <a:rPr lang="pt-BR" altLang="pt-BR" sz="1400">
                <a:latin typeface="Arial" panose="020B0604020202020204" pitchFamily="34" charset="0"/>
              </a:rPr>
              <a:pPr eaLnBrk="1" hangingPunct="1"/>
              <a:t>12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081BDF0E-77BE-8A45-80B7-38FC59ADB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7078"/>
            <a:ext cx="7931100" cy="482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6">
            <a:extLst>
              <a:ext uri="{FF2B5EF4-FFF2-40B4-BE49-F238E27FC236}">
                <a16:creationId xmlns:a16="http://schemas.microsoft.com/office/drawing/2014/main" id="{ED0B052E-4DB6-1A45-8404-F7B373EBB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3" y="4900613"/>
            <a:ext cx="31623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9E9EB-A1D5-854B-B60F-02EAD046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D366B-180A-ED49-9B37-04D75FDA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837F89-A5CB-6747-9E63-4B2548C4040B}" type="slidenum">
              <a:rPr lang="pt-BR" altLang="pt-BR" sz="1400">
                <a:latin typeface="Arial" panose="020B0604020202020204" pitchFamily="34" charset="0"/>
              </a:rPr>
              <a:pPr eaLnBrk="1" hangingPunct="1"/>
              <a:t>13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37889" name="Title 1">
            <a:extLst>
              <a:ext uri="{FF2B5EF4-FFF2-40B4-BE49-F238E27FC236}">
                <a16:creationId xmlns:a16="http://schemas.microsoft.com/office/drawing/2014/main" id="{9B54FB65-6C00-E744-BF79-3A489916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Cultural heritage</a:t>
            </a:r>
          </a:p>
        </p:txBody>
      </p:sp>
      <p:pic>
        <p:nvPicPr>
          <p:cNvPr id="37892" name="Picture 5">
            <a:extLst>
              <a:ext uri="{FF2B5EF4-FFF2-40B4-BE49-F238E27FC236}">
                <a16:creationId xmlns:a16="http://schemas.microsoft.com/office/drawing/2014/main" id="{B8DEDD93-165E-7F42-A1DF-2E2C3EA12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66587"/>
            <a:ext cx="6336754" cy="484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2A695-4CC4-E944-B9E4-8C878323B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AAFFB-4AFF-2047-A97C-2CFCD617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40C1630-9E91-BF4F-A3A0-C9166C58D700}" type="slidenum">
              <a:rPr lang="pt-BR" altLang="pt-BR" sz="1400">
                <a:latin typeface="Arial" panose="020B0604020202020204" pitchFamily="34" charset="0"/>
              </a:rPr>
              <a:pPr eaLnBrk="1" hangingPunct="1"/>
              <a:t>14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38913" name="Title 1">
            <a:extLst>
              <a:ext uri="{FF2B5EF4-FFF2-40B4-BE49-F238E27FC236}">
                <a16:creationId xmlns:a16="http://schemas.microsoft.com/office/drawing/2014/main" id="{8D0802F1-20E8-4B41-93D3-233314FD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Cultural heritage</a:t>
            </a:r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1B73EAFD-DCBD-DC4C-8599-D90049494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7" y="1713261"/>
            <a:ext cx="5710585" cy="4765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1E1F0-B4D5-4046-900C-BDE2A7B4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E76F7-EB5C-F442-9974-EE052A1F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85D7BBD-22C6-4242-9262-2D93B721A891}" type="slidenum">
              <a:rPr lang="pt-BR" altLang="pt-BR" sz="1400">
                <a:latin typeface="Arial" panose="020B0604020202020204" pitchFamily="34" charset="0"/>
              </a:rPr>
              <a:pPr eaLnBrk="1" hangingPunct="1"/>
              <a:t>15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39937" name="Title 1">
            <a:extLst>
              <a:ext uri="{FF2B5EF4-FFF2-40B4-BE49-F238E27FC236}">
                <a16:creationId xmlns:a16="http://schemas.microsoft.com/office/drawing/2014/main" id="{726E4F70-9ABD-F849-B32F-7A50F005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063" y="3213100"/>
            <a:ext cx="3119437" cy="685800"/>
          </a:xfrm>
        </p:spPr>
        <p:txBody>
          <a:bodyPr>
            <a:normAutofit fontScale="90000"/>
          </a:bodyPr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Cultural heritage</a:t>
            </a:r>
          </a:p>
        </p:txBody>
      </p:sp>
      <p:pic>
        <p:nvPicPr>
          <p:cNvPr id="39940" name="Picture 5">
            <a:extLst>
              <a:ext uri="{FF2B5EF4-FFF2-40B4-BE49-F238E27FC236}">
                <a16:creationId xmlns:a16="http://schemas.microsoft.com/office/drawing/2014/main" id="{60AAFCED-6425-DA40-B2DE-28630B55A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-69850"/>
            <a:ext cx="5650532" cy="692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B8A17233-001D-B74D-A545-F20A679923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Ambientes Virtuais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3BB164A7-E036-4D48-98F6-8429B0A484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194050"/>
            <a:ext cx="2540000" cy="1905000"/>
          </a:xfrm>
          <a:noFill/>
        </p:spPr>
      </p:pic>
      <p:sp>
        <p:nvSpPr>
          <p:cNvPr id="40961" name="Espaço Reservado para Rodapé 3">
            <a:extLst>
              <a:ext uri="{FF2B5EF4-FFF2-40B4-BE49-F238E27FC236}">
                <a16:creationId xmlns:a16="http://schemas.microsoft.com/office/drawing/2014/main" id="{3C255237-7371-CA42-8838-B027C0676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40962" name="Espaço Reservado para Número de Slide 4">
            <a:extLst>
              <a:ext uri="{FF2B5EF4-FFF2-40B4-BE49-F238E27FC236}">
                <a16:creationId xmlns:a16="http://schemas.microsoft.com/office/drawing/2014/main" id="{5CCF2ED9-08AC-034D-9002-22E50BCB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4272D76-6B6F-BA40-AD16-B9396FAD2577}" type="slidenum">
              <a:rPr lang="pt-BR" altLang="pt-BR" sz="1400">
                <a:latin typeface="Arial" panose="020B0604020202020204" pitchFamily="34" charset="0"/>
              </a:rPr>
              <a:pPr eaLnBrk="1" hangingPunct="1"/>
              <a:t>16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4">
            <a:extLst>
              <a:ext uri="{FF2B5EF4-FFF2-40B4-BE49-F238E27FC236}">
                <a16:creationId xmlns:a16="http://schemas.microsoft.com/office/drawing/2014/main" id="{C0CF4820-0388-C64C-9881-958092905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Ambientes Virtuais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41988" name="Picture 6" descr="Image26">
            <a:extLst>
              <a:ext uri="{FF2B5EF4-FFF2-40B4-BE49-F238E27FC236}">
                <a16:creationId xmlns:a16="http://schemas.microsoft.com/office/drawing/2014/main" id="{3AAB1693-4354-5040-BAA7-D1148A0FFE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670050"/>
            <a:ext cx="7272338" cy="4711700"/>
          </a:xfrm>
          <a:noFill/>
        </p:spPr>
      </p:pic>
      <p:sp>
        <p:nvSpPr>
          <p:cNvPr id="41985" name="Espaço Reservado para Rodapé 3">
            <a:extLst>
              <a:ext uri="{FF2B5EF4-FFF2-40B4-BE49-F238E27FC236}">
                <a16:creationId xmlns:a16="http://schemas.microsoft.com/office/drawing/2014/main" id="{0B3ECBE3-2C5D-7949-9247-BB30E9EB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41986" name="Espaço Reservado para Número de Slide 4">
            <a:extLst>
              <a:ext uri="{FF2B5EF4-FFF2-40B4-BE49-F238E27FC236}">
                <a16:creationId xmlns:a16="http://schemas.microsoft.com/office/drawing/2014/main" id="{C7E6375C-CBA8-0C47-8A11-FBD39B44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C690A27-7E0F-1D4A-A802-52C6EE2DEDF4}" type="slidenum">
              <a:rPr lang="pt-BR" altLang="pt-BR" sz="1400">
                <a:latin typeface="Arial" panose="020B0604020202020204" pitchFamily="34" charset="0"/>
              </a:rPr>
              <a:pPr eaLnBrk="1" hangingPunct="1"/>
              <a:t>17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>
            <a:extLst>
              <a:ext uri="{FF2B5EF4-FFF2-40B4-BE49-F238E27FC236}">
                <a16:creationId xmlns:a16="http://schemas.microsoft.com/office/drawing/2014/main" id="{1830B3EA-1D61-8E4C-9900-D72735628D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Visualização de Dados</a:t>
            </a:r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73621760-EB3E-1A46-B389-A045B74124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557338"/>
            <a:ext cx="8351838" cy="4502150"/>
          </a:xfrm>
          <a:noFill/>
        </p:spPr>
      </p:pic>
      <p:sp>
        <p:nvSpPr>
          <p:cNvPr id="43009" name="Espaço Reservado para Rodapé 3">
            <a:extLst>
              <a:ext uri="{FF2B5EF4-FFF2-40B4-BE49-F238E27FC236}">
                <a16:creationId xmlns:a16="http://schemas.microsoft.com/office/drawing/2014/main" id="{E86DA573-46A1-1746-BDD6-B256E090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43010" name="Espaço Reservado para Número de Slide 4">
            <a:extLst>
              <a:ext uri="{FF2B5EF4-FFF2-40B4-BE49-F238E27FC236}">
                <a16:creationId xmlns:a16="http://schemas.microsoft.com/office/drawing/2014/main" id="{62DFD25E-D457-7F4E-861F-5B6ABDD7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CFE95DB-BED2-DC4F-A553-ACD2D6CE80CB}" type="slidenum">
              <a:rPr lang="pt-BR" altLang="pt-BR" sz="1400">
                <a:latin typeface="Arial" panose="020B0604020202020204" pitchFamily="34" charset="0"/>
              </a:rPr>
              <a:pPr eaLnBrk="1" hangingPunct="1"/>
              <a:t>18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>
            <a:extLst>
              <a:ext uri="{FF2B5EF4-FFF2-40B4-BE49-F238E27FC236}">
                <a16:creationId xmlns:a16="http://schemas.microsoft.com/office/drawing/2014/main" id="{F693B226-E124-2445-8486-FC42B65E4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Visualização de Dados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44037" name="Picture 4">
            <a:extLst>
              <a:ext uri="{FF2B5EF4-FFF2-40B4-BE49-F238E27FC236}">
                <a16:creationId xmlns:a16="http://schemas.microsoft.com/office/drawing/2014/main" id="{641D70A9-3F4B-A24A-9743-9CDEA6F196B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-6013450" y="-5365750"/>
            <a:ext cx="10729913" cy="10729913"/>
          </a:xfrm>
          <a:noFill/>
        </p:spPr>
      </p:pic>
      <p:sp>
        <p:nvSpPr>
          <p:cNvPr id="44036" name="Rectangle 7">
            <a:extLst>
              <a:ext uri="{FF2B5EF4-FFF2-40B4-BE49-F238E27FC236}">
                <a16:creationId xmlns:a16="http://schemas.microsoft.com/office/drawing/2014/main" id="{089D7469-1E5F-D242-A929-63BCF798195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984750" y="1752600"/>
            <a:ext cx="4267200" cy="4419600"/>
          </a:xfrm>
        </p:spPr>
        <p:txBody>
          <a:bodyPr/>
          <a:lstStyle/>
          <a:p>
            <a:pPr eaLnBrk="1" hangingPunct="1"/>
            <a:r>
              <a:rPr lang="en-US" altLang="pt-BR" sz="2400" b="0">
                <a:ea typeface="ＭＳ Ｐゴシック" panose="020B0600070205080204" pitchFamily="34" charset="-128"/>
              </a:rPr>
              <a:t>análise do  comportamento de  estruturas aerodinâmicas</a:t>
            </a:r>
          </a:p>
          <a:p>
            <a:pPr eaLnBrk="1" hangingPunct="1"/>
            <a:r>
              <a:rPr lang="en-US" altLang="pt-BR" sz="2400" b="0">
                <a:ea typeface="ＭＳ Ｐゴシック" panose="020B0600070205080204" pitchFamily="34" charset="-128"/>
              </a:rPr>
              <a:t>Com base nas informações da geometria dos objetos pode-se aplicar modelos de engenharia e simular, por exemplo, um estudo sobre o arrasto aerodinâmico das estruturas.</a:t>
            </a:r>
          </a:p>
          <a:p>
            <a:pPr eaLnBrk="1" hangingPunct="1"/>
            <a:endParaRPr lang="en-US" altLang="pt-BR" sz="2400">
              <a:ea typeface="ＭＳ Ｐゴシック" panose="020B0600070205080204" pitchFamily="34" charset="-128"/>
            </a:endParaRPr>
          </a:p>
        </p:txBody>
      </p:sp>
      <p:sp>
        <p:nvSpPr>
          <p:cNvPr id="44033" name="Espaço Reservado para Rodapé 4">
            <a:extLst>
              <a:ext uri="{FF2B5EF4-FFF2-40B4-BE49-F238E27FC236}">
                <a16:creationId xmlns:a16="http://schemas.microsoft.com/office/drawing/2014/main" id="{2C7CF485-1F0E-1A4F-923A-10657791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44034" name="Espaço Reservado para Número de Slide 5">
            <a:extLst>
              <a:ext uri="{FF2B5EF4-FFF2-40B4-BE49-F238E27FC236}">
                <a16:creationId xmlns:a16="http://schemas.microsoft.com/office/drawing/2014/main" id="{C38EF4CB-9DBB-9748-A86F-4353717A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0CF7591-30ED-5341-A170-04150F26383D}" type="slidenum">
              <a:rPr lang="pt-BR" altLang="pt-BR" sz="1400">
                <a:latin typeface="Arial" panose="020B0604020202020204" pitchFamily="34" charset="0"/>
              </a:rPr>
              <a:pPr eaLnBrk="1" hangingPunct="1"/>
              <a:t>19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482B9FA3-2C6D-1C41-905F-41576DC2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O Que é Computação Gráfica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79837FDB-3362-5047-A4AD-7BCDB34FD5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-152400" y="1577975"/>
            <a:ext cx="4724400" cy="4875213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pt-BR" sz="2000">
                <a:ea typeface="ＭＳ Ｐゴシック" panose="020B0600070205080204" pitchFamily="34" charset="-128"/>
              </a:rPr>
              <a:t>      "Conjunto de Ferramentas para criar figuras em um computador e interagir com elas de maneira natural".</a:t>
            </a:r>
          </a:p>
          <a:p>
            <a:pPr eaLnBrk="1" hangingPunct="1">
              <a:buFontTx/>
              <a:buNone/>
            </a:pPr>
            <a:r>
              <a:rPr lang="en-US" altLang="pt-BR" sz="2000">
                <a:ea typeface="ＭＳ Ｐゴシック" panose="020B0600070205080204" pitchFamily="34" charset="-128"/>
              </a:rPr>
              <a:t>                         (Maggie Johnson)</a:t>
            </a:r>
          </a:p>
          <a:p>
            <a:pPr eaLnBrk="1" hangingPunct="1">
              <a:buFontTx/>
              <a:buNone/>
            </a:pPr>
            <a:endParaRPr lang="en-US" altLang="pt-BR" sz="2000"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r>
              <a:rPr lang="en-US" altLang="pt-BR" sz="2000">
                <a:ea typeface="ＭＳ Ｐゴシック" panose="020B0600070205080204" pitchFamily="34" charset="-128"/>
              </a:rPr>
              <a:t>     "Está relacionada aos aspectos envolvidos na produção de figuras usando um computador"</a:t>
            </a:r>
          </a:p>
          <a:p>
            <a:pPr eaLnBrk="1" hangingPunct="1">
              <a:buFontTx/>
              <a:buNone/>
            </a:pPr>
            <a:r>
              <a:rPr lang="en-US" altLang="pt-BR" sz="2000">
                <a:ea typeface="ＭＳ Ｐゴシック" panose="020B0600070205080204" pitchFamily="34" charset="-128"/>
              </a:rPr>
              <a:t>                               (Edward Angel) </a:t>
            </a:r>
          </a:p>
          <a:p>
            <a:pPr eaLnBrk="1" hangingPunct="1">
              <a:buFontTx/>
              <a:buNone/>
            </a:pPr>
            <a:endParaRPr lang="en-US" altLang="pt-BR" sz="200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pt-BR" sz="2800" b="0">
                <a:ea typeface="ＭＳ Ｐゴシック" panose="020B0600070205080204" pitchFamily="34" charset="-128"/>
              </a:rPr>
              <a:t>   </a:t>
            </a:r>
            <a:r>
              <a:rPr lang="en-US" altLang="en-US" sz="2800" b="0">
                <a:ea typeface="ＭＳ Ｐゴシック" panose="020B0600070205080204" pitchFamily="34" charset="-128"/>
              </a:rPr>
              <a:t>“</a:t>
            </a:r>
            <a:r>
              <a:rPr lang="en-US" altLang="ja-JP" sz="2000">
                <a:ea typeface="ＭＳ Ｐゴシック" panose="020B0600070205080204" pitchFamily="34" charset="-128"/>
              </a:rPr>
              <a:t>What you need to show other </a:t>
            </a:r>
          </a:p>
          <a:p>
            <a:pPr>
              <a:buFontTx/>
              <a:buNone/>
            </a:pPr>
            <a:r>
              <a:rPr lang="en-US" altLang="pt-BR" sz="2000">
                <a:ea typeface="ＭＳ Ｐゴシック" panose="020B0600070205080204" pitchFamily="34" charset="-128"/>
              </a:rPr>
              <a:t>     people your dreams</a:t>
            </a:r>
          </a:p>
          <a:p>
            <a:pPr>
              <a:buFontTx/>
              <a:buNone/>
            </a:pPr>
            <a:r>
              <a:rPr lang="en-US" altLang="pt-BR" sz="2000">
                <a:ea typeface="ＭＳ Ｐゴシック" panose="020B0600070205080204" pitchFamily="34" charset="-128"/>
              </a:rPr>
              <a:t>                        (Ken Perlin)</a:t>
            </a:r>
          </a:p>
          <a:p>
            <a:pPr eaLnBrk="1" hangingPunct="1">
              <a:buFontTx/>
              <a:buNone/>
            </a:pPr>
            <a:endParaRPr lang="en-US" altLang="pt-BR" sz="2800">
              <a:ea typeface="ＭＳ Ｐゴシック" panose="020B0600070205080204" pitchFamily="34" charset="-128"/>
            </a:endParaRPr>
          </a:p>
        </p:txBody>
      </p:sp>
      <p:sp>
        <p:nvSpPr>
          <p:cNvPr id="23554" name="Espaço Reservado para Número de Slide 5">
            <a:extLst>
              <a:ext uri="{FF2B5EF4-FFF2-40B4-BE49-F238E27FC236}">
                <a16:creationId xmlns:a16="http://schemas.microsoft.com/office/drawing/2014/main" id="{14F40EF9-16B0-3F49-85B5-DB7349033B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A35A441-7D8A-9E4F-BE6B-5FBFE4AFB1E7}" type="slidenum">
              <a:rPr lang="pt-BR" altLang="pt-BR" sz="1400">
                <a:latin typeface="Arial" panose="020B0604020202020204" pitchFamily="34" charset="0"/>
              </a:rPr>
              <a:pPr eaLnBrk="1" hangingPunct="1"/>
              <a:t>2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3557" name="Picture 4" descr="vis1">
            <a:extLst>
              <a:ext uri="{FF2B5EF4-FFF2-40B4-BE49-F238E27FC236}">
                <a16:creationId xmlns:a16="http://schemas.microsoft.com/office/drawing/2014/main" id="{C2FF4827-9EFC-0847-8DBB-7F7EF58DF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03425"/>
            <a:ext cx="45720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5" descr="correlat">
            <a:extLst>
              <a:ext uri="{FF2B5EF4-FFF2-40B4-BE49-F238E27FC236}">
                <a16:creationId xmlns:a16="http://schemas.microsoft.com/office/drawing/2014/main" id="{7D57881B-1A72-FE49-A374-70077FE8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13100"/>
            <a:ext cx="45720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5">
            <a:extLst>
              <a:ext uri="{FF2B5EF4-FFF2-40B4-BE49-F238E27FC236}">
                <a16:creationId xmlns:a16="http://schemas.microsoft.com/office/drawing/2014/main" id="{B1351B91-8444-B44D-A07E-D919FAEC7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Visualização de dados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45061" name="Picture 4">
            <a:extLst>
              <a:ext uri="{FF2B5EF4-FFF2-40B4-BE49-F238E27FC236}">
                <a16:creationId xmlns:a16="http://schemas.microsoft.com/office/drawing/2014/main" id="{8F3A8938-326F-7740-82CF-65854BBDA79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773238"/>
            <a:ext cx="6048375" cy="4211637"/>
          </a:xfrm>
          <a:noFill/>
        </p:spPr>
      </p:pic>
      <p:sp>
        <p:nvSpPr>
          <p:cNvPr id="45060" name="Rectangle 8">
            <a:extLst>
              <a:ext uri="{FF2B5EF4-FFF2-40B4-BE49-F238E27FC236}">
                <a16:creationId xmlns:a16="http://schemas.microsoft.com/office/drawing/2014/main" id="{B55549C4-05D0-E14B-8F75-E7E0BACB117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832475" y="2105025"/>
            <a:ext cx="3419475" cy="4419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pt-BR" b="0">
                <a:ea typeface="ＭＳ Ｐゴシック" panose="020B0600070205080204" pitchFamily="34" charset="-128"/>
              </a:rPr>
              <a:t>    Visualização por uma escala de cor das regiões da estrutura do ônibus espacial sujeitas a diferentes graus de tensão.</a:t>
            </a:r>
          </a:p>
          <a:p>
            <a:pPr eaLnBrk="1" hangingPunct="1"/>
            <a:endParaRPr lang="en-US" altLang="pt-BR">
              <a:ea typeface="ＭＳ Ｐゴシック" panose="020B0600070205080204" pitchFamily="34" charset="-128"/>
            </a:endParaRPr>
          </a:p>
        </p:txBody>
      </p:sp>
      <p:sp>
        <p:nvSpPr>
          <p:cNvPr id="45057" name="Espaço Reservado para Rodapé 4">
            <a:extLst>
              <a:ext uri="{FF2B5EF4-FFF2-40B4-BE49-F238E27FC236}">
                <a16:creationId xmlns:a16="http://schemas.microsoft.com/office/drawing/2014/main" id="{4FEB2F77-2E8F-7047-81FA-7005BEE3B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45058" name="Espaço Reservado para Número de Slide 5">
            <a:extLst>
              <a:ext uri="{FF2B5EF4-FFF2-40B4-BE49-F238E27FC236}">
                <a16:creationId xmlns:a16="http://schemas.microsoft.com/office/drawing/2014/main" id="{83564F4D-4427-BB40-B6C9-AA1B803E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5A9D0D2-5727-AD48-A03C-D31F6D9085B9}" type="slidenum">
              <a:rPr lang="pt-BR" altLang="pt-BR" sz="1400">
                <a:latin typeface="Arial" panose="020B0604020202020204" pitchFamily="34" charset="0"/>
              </a:rPr>
              <a:pPr eaLnBrk="1" hangingPunct="1"/>
              <a:t>20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5">
            <a:extLst>
              <a:ext uri="{FF2B5EF4-FFF2-40B4-BE49-F238E27FC236}">
                <a16:creationId xmlns:a16="http://schemas.microsoft.com/office/drawing/2014/main" id="{D72CFE39-0A9B-1F41-BAA1-00911B2C0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Visualização de dados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2C0115AF-E220-924F-ABFF-35C242B022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8713" y="1628775"/>
            <a:ext cx="6251575" cy="4981575"/>
          </a:xfrm>
          <a:noFill/>
        </p:spPr>
      </p:pic>
      <p:sp>
        <p:nvSpPr>
          <p:cNvPr id="46081" name="Espaço Reservado para Rodapé 3">
            <a:extLst>
              <a:ext uri="{FF2B5EF4-FFF2-40B4-BE49-F238E27FC236}">
                <a16:creationId xmlns:a16="http://schemas.microsoft.com/office/drawing/2014/main" id="{5BA0B329-DAC0-7941-9CC1-936EF73F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46082" name="Espaço Reservado para Número de Slide 4">
            <a:extLst>
              <a:ext uri="{FF2B5EF4-FFF2-40B4-BE49-F238E27FC236}">
                <a16:creationId xmlns:a16="http://schemas.microsoft.com/office/drawing/2014/main" id="{6B23EBDE-9394-DF4D-A7D1-9B0F8AB7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E68D08A-5934-CF4B-8DAC-7F95B1CCEE23}" type="slidenum">
              <a:rPr lang="pt-BR" altLang="pt-BR" sz="1400">
                <a:latin typeface="Arial" panose="020B0604020202020204" pitchFamily="34" charset="0"/>
              </a:rPr>
              <a:pPr eaLnBrk="1" hangingPunct="1"/>
              <a:t>21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:a16="http://schemas.microsoft.com/office/drawing/2014/main" id="{1BEA1056-9ECE-7443-9EA2-457C57CA2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Educação e Treinamento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642FC1D-22EF-2942-90A9-2AFEEEAC0F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>
              <a:ea typeface="ＭＳ Ｐゴシック" panose="020B0600070205080204" pitchFamily="34" charset="-128"/>
            </a:endParaRPr>
          </a:p>
        </p:txBody>
      </p:sp>
      <p:sp>
        <p:nvSpPr>
          <p:cNvPr id="47105" name="Espaço Reservado para Rodapé 3">
            <a:extLst>
              <a:ext uri="{FF2B5EF4-FFF2-40B4-BE49-F238E27FC236}">
                <a16:creationId xmlns:a16="http://schemas.microsoft.com/office/drawing/2014/main" id="{41767FA4-19AF-5240-804F-33B4006E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47106" name="Espaço Reservado para Número de Slide 4">
            <a:extLst>
              <a:ext uri="{FF2B5EF4-FFF2-40B4-BE49-F238E27FC236}">
                <a16:creationId xmlns:a16="http://schemas.microsoft.com/office/drawing/2014/main" id="{CF8297BF-D078-184E-AA2B-F77E0E07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90FE7E9-AD88-5042-B4A9-2EA1DAE33C9D}" type="slidenum">
              <a:rPr lang="pt-BR" altLang="pt-BR" sz="1400">
                <a:latin typeface="Arial" panose="020B0604020202020204" pitchFamily="34" charset="0"/>
              </a:rPr>
              <a:pPr eaLnBrk="1" hangingPunct="1"/>
              <a:t>22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grpSp>
        <p:nvGrpSpPr>
          <p:cNvPr id="47109" name="Group 4">
            <a:extLst>
              <a:ext uri="{FF2B5EF4-FFF2-40B4-BE49-F238E27FC236}">
                <a16:creationId xmlns:a16="http://schemas.microsoft.com/office/drawing/2014/main" id="{ECAE9B55-7419-1E41-80C4-81A52C99EB79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446213"/>
            <a:ext cx="8534400" cy="5405437"/>
            <a:chOff x="144" y="915"/>
            <a:chExt cx="5376" cy="3405"/>
          </a:xfrm>
        </p:grpSpPr>
        <p:sp>
          <p:nvSpPr>
            <p:cNvPr id="47110" name="Rectangle 5">
              <a:extLst>
                <a:ext uri="{FF2B5EF4-FFF2-40B4-BE49-F238E27FC236}">
                  <a16:creationId xmlns:a16="http://schemas.microsoft.com/office/drawing/2014/main" id="{BD8EC115-1374-C743-A2B2-7AD8D941E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60"/>
              <a:ext cx="5376" cy="336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pic>
          <p:nvPicPr>
            <p:cNvPr id="47111" name="Picture 6" descr="acf2">
              <a:extLst>
                <a:ext uri="{FF2B5EF4-FFF2-40B4-BE49-F238E27FC236}">
                  <a16:creationId xmlns:a16="http://schemas.microsoft.com/office/drawing/2014/main" id="{7E0041F0-C398-5145-BCFD-F9C384163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915"/>
              <a:ext cx="5280" cy="3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>
            <a:extLst>
              <a:ext uri="{FF2B5EF4-FFF2-40B4-BE49-F238E27FC236}">
                <a16:creationId xmlns:a16="http://schemas.microsoft.com/office/drawing/2014/main" id="{4B761416-9F16-1548-8CC2-208365E920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Visualização Científica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A44B5E63-A25A-0640-ADD8-D4739D6C78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700213"/>
            <a:ext cx="6842125" cy="4727575"/>
          </a:xfrm>
          <a:noFill/>
        </p:spPr>
      </p:pic>
      <p:sp>
        <p:nvSpPr>
          <p:cNvPr id="48129" name="Espaço Reservado para Rodapé 3">
            <a:extLst>
              <a:ext uri="{FF2B5EF4-FFF2-40B4-BE49-F238E27FC236}">
                <a16:creationId xmlns:a16="http://schemas.microsoft.com/office/drawing/2014/main" id="{5888529D-95FC-B145-8975-C1C31143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48130" name="Espaço Reservado para Número de Slide 4">
            <a:extLst>
              <a:ext uri="{FF2B5EF4-FFF2-40B4-BE49-F238E27FC236}">
                <a16:creationId xmlns:a16="http://schemas.microsoft.com/office/drawing/2014/main" id="{25595AE9-8837-2648-B1A7-114D1310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2B35F0A-3D70-1547-A0AB-80667A80CAA5}" type="slidenum">
              <a:rPr lang="pt-BR" altLang="pt-BR" sz="1400">
                <a:latin typeface="Arial" panose="020B0604020202020204" pitchFamily="34" charset="0"/>
              </a:rPr>
              <a:pPr eaLnBrk="1" hangingPunct="1"/>
              <a:t>23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48133" name="Text Box 6">
            <a:extLst>
              <a:ext uri="{FF2B5EF4-FFF2-40B4-BE49-F238E27FC236}">
                <a16:creationId xmlns:a16="http://schemas.microsoft.com/office/drawing/2014/main" id="{929A6218-134B-4348-9EB7-28EF3F20E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2894013"/>
            <a:ext cx="20780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/>
              <a:t>Dados</a:t>
            </a:r>
          </a:p>
          <a:p>
            <a:pPr eaLnBrk="1" hangingPunct="1"/>
            <a:r>
              <a:rPr lang="pt-BR" altLang="pt-BR"/>
              <a:t>Metereológicos</a:t>
            </a:r>
            <a:endParaRPr lang="en-US" alt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>
            <a:extLst>
              <a:ext uri="{FF2B5EF4-FFF2-40B4-BE49-F238E27FC236}">
                <a16:creationId xmlns:a16="http://schemas.microsoft.com/office/drawing/2014/main" id="{365412C0-DBEA-EF41-8237-935642A4A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Visualização Científica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BF953C55-917A-2E4D-B32E-5713005997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916113"/>
            <a:ext cx="7481887" cy="3270250"/>
          </a:xfrm>
          <a:noFill/>
        </p:spPr>
      </p:pic>
      <p:sp>
        <p:nvSpPr>
          <p:cNvPr id="49153" name="Espaço Reservado para Rodapé 3">
            <a:extLst>
              <a:ext uri="{FF2B5EF4-FFF2-40B4-BE49-F238E27FC236}">
                <a16:creationId xmlns:a16="http://schemas.microsoft.com/office/drawing/2014/main" id="{0FF2DD1A-8C4F-114B-81D5-7AADC13EA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49154" name="Espaço Reservado para Número de Slide 4">
            <a:extLst>
              <a:ext uri="{FF2B5EF4-FFF2-40B4-BE49-F238E27FC236}">
                <a16:creationId xmlns:a16="http://schemas.microsoft.com/office/drawing/2014/main" id="{E616713C-B271-B842-B3F5-AEEA49FB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99723D0-157E-2E4D-9B3B-87826F376653}" type="slidenum">
              <a:rPr lang="pt-BR" altLang="pt-BR" sz="1400">
                <a:latin typeface="Arial" panose="020B0604020202020204" pitchFamily="34" charset="0"/>
              </a:rPr>
              <a:pPr eaLnBrk="1" hangingPunct="1"/>
              <a:t>24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49157" name="Text Box 6">
            <a:extLst>
              <a:ext uri="{FF2B5EF4-FFF2-40B4-BE49-F238E27FC236}">
                <a16:creationId xmlns:a16="http://schemas.microsoft.com/office/drawing/2014/main" id="{C9A3AEB2-8ABE-E04A-B19D-A4B2D82BB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445125"/>
            <a:ext cx="655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/>
              <a:t>Duas imagens de ressonância magnética. </a:t>
            </a:r>
          </a:p>
          <a:p>
            <a:pPr eaLnBrk="1" hangingPunct="1"/>
            <a:r>
              <a:rPr lang="en-US" altLang="pt-BR"/>
              <a:t>À direita a camada de pele está semitransparente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>
            <a:extLst>
              <a:ext uri="{FF2B5EF4-FFF2-40B4-BE49-F238E27FC236}">
                <a16:creationId xmlns:a16="http://schemas.microsoft.com/office/drawing/2014/main" id="{53A17D05-33C2-B746-B027-33937D6E5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Visualização Científica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486DDC3B-4181-F548-9CC0-2A4E350DC4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3" y="1627188"/>
            <a:ext cx="8820150" cy="4845050"/>
          </a:xfrm>
          <a:noFill/>
        </p:spPr>
      </p:pic>
      <p:sp>
        <p:nvSpPr>
          <p:cNvPr id="50177" name="Espaço Reservado para Rodapé 3">
            <a:extLst>
              <a:ext uri="{FF2B5EF4-FFF2-40B4-BE49-F238E27FC236}">
                <a16:creationId xmlns:a16="http://schemas.microsoft.com/office/drawing/2014/main" id="{FC34AEA0-38D2-FB4C-8E8B-2E2BA1E31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0178" name="Espaço Reservado para Número de Slide 4">
            <a:extLst>
              <a:ext uri="{FF2B5EF4-FFF2-40B4-BE49-F238E27FC236}">
                <a16:creationId xmlns:a16="http://schemas.microsoft.com/office/drawing/2014/main" id="{97F5AC2A-3697-4540-B523-71D5385D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BCC8C1A-BCF6-4A47-89BD-0A11409384B7}" type="slidenum">
              <a:rPr lang="pt-BR" altLang="pt-BR" sz="1400">
                <a:latin typeface="Arial" panose="020B0604020202020204" pitchFamily="34" charset="0"/>
              </a:rPr>
              <a:pPr eaLnBrk="1" hangingPunct="1"/>
              <a:t>25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50181" name="Rectangle 7">
            <a:extLst>
              <a:ext uri="{FF2B5EF4-FFF2-40B4-BE49-F238E27FC236}">
                <a16:creationId xmlns:a16="http://schemas.microsoft.com/office/drawing/2014/main" id="{AE15E993-82D1-3344-9008-E4AE98444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4941888"/>
            <a:ext cx="2663825" cy="158273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50182" name="Rectangle 8">
            <a:extLst>
              <a:ext uri="{FF2B5EF4-FFF2-40B4-BE49-F238E27FC236}">
                <a16:creationId xmlns:a16="http://schemas.microsoft.com/office/drawing/2014/main" id="{D0309F78-7440-CA4D-A575-43CECB27A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1557338"/>
            <a:ext cx="2339975" cy="201453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50183" name="Rectangle 9">
            <a:extLst>
              <a:ext uri="{FF2B5EF4-FFF2-40B4-BE49-F238E27FC236}">
                <a16:creationId xmlns:a16="http://schemas.microsoft.com/office/drawing/2014/main" id="{00918AD8-4EC3-2542-8C3F-0D45D7E7B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28775"/>
            <a:ext cx="3563938" cy="1512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>
            <a:extLst>
              <a:ext uri="{FF2B5EF4-FFF2-40B4-BE49-F238E27FC236}">
                <a16:creationId xmlns:a16="http://schemas.microsoft.com/office/drawing/2014/main" id="{ED3B06AA-F8D5-0A4C-93C9-101CB5140F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Visualização Científica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sp>
        <p:nvSpPr>
          <p:cNvPr id="51201" name="Espaço Reservado para Rodapé 3">
            <a:extLst>
              <a:ext uri="{FF2B5EF4-FFF2-40B4-BE49-F238E27FC236}">
                <a16:creationId xmlns:a16="http://schemas.microsoft.com/office/drawing/2014/main" id="{07EF0767-2B00-054C-99F9-4A35CC3B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1202" name="Espaço Reservado para Número de Slide 4">
            <a:extLst>
              <a:ext uri="{FF2B5EF4-FFF2-40B4-BE49-F238E27FC236}">
                <a16:creationId xmlns:a16="http://schemas.microsoft.com/office/drawing/2014/main" id="{36942229-B2FD-A24F-BE1E-BEBE1D3F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F12C5D4-A737-474E-800B-9B65C36EEA03}" type="slidenum">
              <a:rPr lang="pt-BR" altLang="pt-BR" sz="1400">
                <a:latin typeface="Arial" panose="020B0604020202020204" pitchFamily="34" charset="0"/>
              </a:rPr>
              <a:pPr eaLnBrk="1" hangingPunct="1"/>
              <a:t>26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51204" name="Rectangle 6">
            <a:extLst>
              <a:ext uri="{FF2B5EF4-FFF2-40B4-BE49-F238E27FC236}">
                <a16:creationId xmlns:a16="http://schemas.microsoft.com/office/drawing/2014/main" id="{C58F462D-BAEA-D442-A485-C998C12F4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292600"/>
            <a:ext cx="1871663" cy="22320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51205" name="Rectangle 7">
            <a:extLst>
              <a:ext uri="{FF2B5EF4-FFF2-40B4-BE49-F238E27FC236}">
                <a16:creationId xmlns:a16="http://schemas.microsoft.com/office/drawing/2014/main" id="{CF576F22-7DDE-FE4A-98A8-27A0B2B05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1628775"/>
            <a:ext cx="3563937" cy="15128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51206" name="Rectangle 8">
            <a:extLst>
              <a:ext uri="{FF2B5EF4-FFF2-40B4-BE49-F238E27FC236}">
                <a16:creationId xmlns:a16="http://schemas.microsoft.com/office/drawing/2014/main" id="{D302ED3E-462D-0B49-9A62-475FE666B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0213"/>
            <a:ext cx="2771775" cy="23780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51207" name="Picture 2">
            <a:extLst>
              <a:ext uri="{FF2B5EF4-FFF2-40B4-BE49-F238E27FC236}">
                <a16:creationId xmlns:a16="http://schemas.microsoft.com/office/drawing/2014/main" id="{A8449C1E-43D2-BA42-9AF3-1043EEA7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601788"/>
            <a:ext cx="8953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>
            <a:extLst>
              <a:ext uri="{FF2B5EF4-FFF2-40B4-BE49-F238E27FC236}">
                <a16:creationId xmlns:a16="http://schemas.microsoft.com/office/drawing/2014/main" id="{667288F5-F5AF-A043-B079-C5D982053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Entretenimento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sp>
        <p:nvSpPr>
          <p:cNvPr id="52225" name="Espaço Reservado para Rodapé 3">
            <a:extLst>
              <a:ext uri="{FF2B5EF4-FFF2-40B4-BE49-F238E27FC236}">
                <a16:creationId xmlns:a16="http://schemas.microsoft.com/office/drawing/2014/main" id="{1C4D2A53-5C3B-9F40-AEA3-6798FE85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2226" name="Espaço Reservado para Número de Slide 4">
            <a:extLst>
              <a:ext uri="{FF2B5EF4-FFF2-40B4-BE49-F238E27FC236}">
                <a16:creationId xmlns:a16="http://schemas.microsoft.com/office/drawing/2014/main" id="{74BEC1A7-97E1-4648-891D-1DB8C377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0A75524-59E0-054C-831F-DDD33393A29B}" type="slidenum">
              <a:rPr lang="pt-BR" altLang="pt-BR" sz="1400">
                <a:latin typeface="Arial" panose="020B0604020202020204" pitchFamily="34" charset="0"/>
              </a:rPr>
              <a:pPr eaLnBrk="1" hangingPunct="1"/>
              <a:t>27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C2437A72-BAB9-A748-9794-08C7A5177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73238"/>
            <a:ext cx="8459787" cy="470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>
            <a:extLst>
              <a:ext uri="{FF2B5EF4-FFF2-40B4-BE49-F238E27FC236}">
                <a16:creationId xmlns:a16="http://schemas.microsoft.com/office/drawing/2014/main" id="{F3CBBA16-13ED-0946-888C-5A42654EA3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Entretenimento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53252" name="Content Placeholder 2">
            <a:extLst>
              <a:ext uri="{FF2B5EF4-FFF2-40B4-BE49-F238E27FC236}">
                <a16:creationId xmlns:a16="http://schemas.microsoft.com/office/drawing/2014/main" id="{7B563B61-2CC5-A841-A28A-E3756C744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" y="2120900"/>
            <a:ext cx="6482080" cy="4051300"/>
          </a:xfrm>
        </p:spPr>
      </p:pic>
      <p:sp>
        <p:nvSpPr>
          <p:cNvPr id="53249" name="Espaço Reservado para Rodapé 3">
            <a:extLst>
              <a:ext uri="{FF2B5EF4-FFF2-40B4-BE49-F238E27FC236}">
                <a16:creationId xmlns:a16="http://schemas.microsoft.com/office/drawing/2014/main" id="{1A145351-F4E4-B446-BE58-A8B5DA94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3250" name="Espaço Reservado para Número de Slide 4">
            <a:extLst>
              <a:ext uri="{FF2B5EF4-FFF2-40B4-BE49-F238E27FC236}">
                <a16:creationId xmlns:a16="http://schemas.microsoft.com/office/drawing/2014/main" id="{F8E25E60-237B-6245-9792-7C925035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67F0905-02D6-9042-A0C4-4D224D1E6274}" type="slidenum">
              <a:rPr lang="pt-BR" altLang="pt-BR" sz="1400">
                <a:latin typeface="Arial" panose="020B0604020202020204" pitchFamily="34" charset="0"/>
              </a:rPr>
              <a:pPr eaLnBrk="1" hangingPunct="1"/>
              <a:t>28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>
            <a:extLst>
              <a:ext uri="{FF2B5EF4-FFF2-40B4-BE49-F238E27FC236}">
                <a16:creationId xmlns:a16="http://schemas.microsoft.com/office/drawing/2014/main" id="{DDEEE70C-B50B-E94D-A372-BC57C5E67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Entretenimento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sp>
        <p:nvSpPr>
          <p:cNvPr id="54273" name="Espaço Reservado para Rodapé 3">
            <a:extLst>
              <a:ext uri="{FF2B5EF4-FFF2-40B4-BE49-F238E27FC236}">
                <a16:creationId xmlns:a16="http://schemas.microsoft.com/office/drawing/2014/main" id="{BB8CFB9A-4915-B340-82DC-4B3CF0E1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4274" name="Espaço Reservado para Número de Slide 4">
            <a:extLst>
              <a:ext uri="{FF2B5EF4-FFF2-40B4-BE49-F238E27FC236}">
                <a16:creationId xmlns:a16="http://schemas.microsoft.com/office/drawing/2014/main" id="{2CB48256-1EF7-474E-9E30-6B89E75A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46CD6B1-EDBA-AE43-A73F-21370C44C26F}" type="slidenum">
              <a:rPr lang="pt-BR" altLang="pt-BR" sz="1400">
                <a:latin typeface="Arial" panose="020B0604020202020204" pitchFamily="34" charset="0"/>
              </a:rPr>
              <a:pPr eaLnBrk="1" hangingPunct="1"/>
              <a:t>29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82834C4F-3789-AF45-9BCB-646536FDA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12875"/>
            <a:ext cx="88201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fetter_boeing">
            <a:extLst>
              <a:ext uri="{FF2B5EF4-FFF2-40B4-BE49-F238E27FC236}">
                <a16:creationId xmlns:a16="http://schemas.microsoft.com/office/drawing/2014/main" id="{5722CAFE-A839-4C44-A2F3-736D9A63E65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8" y="1360488"/>
            <a:ext cx="2497137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4D443AA6-549F-5042-8013-655BAAA91D9A}"/>
              </a:ext>
            </a:extLst>
          </p:cNvPr>
          <p:cNvSpPr>
            <a:spLocks noGrp="1" noChangeArrowheads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34925" y="1581150"/>
            <a:ext cx="6418263" cy="4800600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William Fetter coined term </a:t>
            </a:r>
            <a:r>
              <a:rPr lang="en-US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pt-BR" dirty="0">
                <a:ea typeface="ＭＳ Ｐゴシック" panose="020B0600070205080204" pitchFamily="34" charset="-128"/>
              </a:rPr>
              <a:t>computer graphics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pt-BR" dirty="0">
                <a:ea typeface="ＭＳ Ｐゴシック" panose="020B0600070205080204" pitchFamily="34" charset="-128"/>
              </a:rPr>
              <a:t> in 1960 to describe new design methods he was pursuing at Boeing for cockpit ergonomics</a:t>
            </a:r>
          </a:p>
          <a:p>
            <a:r>
              <a:rPr lang="en-US" altLang="pt-BR" dirty="0">
                <a:ea typeface="ＭＳ Ｐゴシック" panose="020B0600070205080204" pitchFamily="34" charset="-128"/>
              </a:rPr>
              <a:t>Created a series of widely reproduced images on </a:t>
            </a:r>
            <a:r>
              <a:rPr lang="en-US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pt-BR" dirty="0">
                <a:ea typeface="ＭＳ Ｐゴシック" panose="020B0600070205080204" pitchFamily="34" charset="-128"/>
              </a:rPr>
              <a:t>pen plotter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pt-BR" dirty="0">
                <a:ea typeface="ＭＳ Ｐゴシック" panose="020B0600070205080204" pitchFamily="34" charset="-128"/>
              </a:rPr>
              <a:t> exploring cockpit design, using 3D model of human body.  </a:t>
            </a:r>
          </a:p>
        </p:txBody>
      </p:sp>
      <p:sp>
        <p:nvSpPr>
          <p:cNvPr id="4101" name="Rectangle 1073">
            <a:extLst>
              <a:ext uri="{FF2B5EF4-FFF2-40B4-BE49-F238E27FC236}">
                <a16:creationId xmlns:a16="http://schemas.microsoft.com/office/drawing/2014/main" id="{86B7F70A-BBDF-744C-8133-CA29C4F3A605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pt-BR" sz="3600" dirty="0">
                <a:ea typeface="ＭＳ Ｐゴシック" panose="020B0600070205080204" pitchFamily="34" charset="-128"/>
              </a:rPr>
              <a:t>O Que </a:t>
            </a:r>
            <a:r>
              <a:rPr lang="en-US" altLang="pt-BR" sz="3600" dirty="0" err="1">
                <a:ea typeface="ＭＳ Ｐゴシック" panose="020B0600070205080204" pitchFamily="34" charset="-128"/>
              </a:rPr>
              <a:t>é</a:t>
            </a:r>
            <a:r>
              <a:rPr lang="en-US" altLang="pt-BR" sz="3600" dirty="0">
                <a:ea typeface="ＭＳ Ｐゴシック" panose="020B0600070205080204" pitchFamily="34" charset="-128"/>
              </a:rPr>
              <a:t> </a:t>
            </a:r>
            <a:r>
              <a:rPr lang="en-US" altLang="pt-BR" sz="3600" dirty="0" err="1">
                <a:ea typeface="ＭＳ Ｐゴシック" panose="020B0600070205080204" pitchFamily="34" charset="-128"/>
              </a:rPr>
              <a:t>Computação</a:t>
            </a:r>
            <a:r>
              <a:rPr lang="en-US" altLang="pt-BR" sz="3600" dirty="0">
                <a:ea typeface="ＭＳ Ｐゴシック" panose="020B0600070205080204" pitchFamily="34" charset="-128"/>
              </a:rPr>
              <a:t> </a:t>
            </a:r>
            <a:r>
              <a:rPr lang="en-US" altLang="pt-BR" sz="3600" dirty="0" err="1">
                <a:ea typeface="ＭＳ Ｐゴシック" panose="020B0600070205080204" pitchFamily="34" charset="-128"/>
              </a:rPr>
              <a:t>Gráfica</a:t>
            </a:r>
            <a:endParaRPr lang="en-US" altLang="pt-BR" sz="3600" dirty="0">
              <a:ea typeface="ＭＳ Ｐゴシック" panose="020B0600070205080204" pitchFamily="34" charset="-128"/>
            </a:endParaRPr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4B2A2F2C-4348-814B-A72F-502CF3170307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8313" y="4246563"/>
            <a:ext cx="8104187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Tahoma" panose="020B0604030504040204" pitchFamily="34" charset="0"/>
              </a:rPr>
              <a:t>“</a:t>
            </a:r>
            <a:r>
              <a:rPr lang="en-US" altLang="pt-BR" sz="1600" dirty="0">
                <a:latin typeface="Tahoma" panose="020B0604030504040204" pitchFamily="34" charset="0"/>
              </a:rPr>
              <a:t>Perhaps the best way to define computer graphics is to find out what it is not. It is not a machine. It is not a computer, nor a group of computer programs. It is not the know-how of a graphic designer, a programmer, a writer, a motion picture specialist, or a reproduction specialist.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pt-BR" sz="1600" dirty="0">
                <a:latin typeface="Tahoma" panose="020B0604030504040204" pitchFamily="34" charset="0"/>
              </a:rPr>
              <a:t>Computer graphics is all these – a consciously managed and documented technology directed toward </a:t>
            </a:r>
            <a:r>
              <a:rPr lang="en-US" altLang="pt-BR" sz="1600" dirty="0">
                <a:solidFill>
                  <a:schemeClr val="accent2"/>
                </a:solidFill>
                <a:latin typeface="Tahoma" panose="020B0604030504040204" pitchFamily="34" charset="0"/>
              </a:rPr>
              <a:t>communicating information </a:t>
            </a:r>
            <a:r>
              <a:rPr lang="en-US" altLang="pt-BR" sz="1600" dirty="0">
                <a:latin typeface="Tahoma" panose="020B0604030504040204" pitchFamily="34" charset="0"/>
              </a:rPr>
              <a:t>accurately and descriptively.</a:t>
            </a:r>
            <a:r>
              <a:rPr lang="en-US" altLang="en-US" sz="1600" dirty="0">
                <a:latin typeface="Tahoma" panose="020B0604030504040204" pitchFamily="34" charset="0"/>
              </a:rPr>
              <a:t>”</a:t>
            </a:r>
            <a:endParaRPr lang="en-US" altLang="pt-BR" sz="1600" dirty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pt-BR" sz="1600" b="1" i="1" dirty="0">
                <a:latin typeface="Tahoma" panose="020B0604030504040204" pitchFamily="34" charset="0"/>
              </a:rPr>
              <a:t>Computer Graphics</a:t>
            </a:r>
            <a:r>
              <a:rPr lang="en-US" altLang="pt-BR" sz="1600" dirty="0">
                <a:latin typeface="Tahoma" panose="020B0604030504040204" pitchFamily="34" charset="0"/>
              </a:rPr>
              <a:t>, by William A. Fetter, 1966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>
            <a:extLst>
              <a:ext uri="{FF2B5EF4-FFF2-40B4-BE49-F238E27FC236}">
                <a16:creationId xmlns:a16="http://schemas.microsoft.com/office/drawing/2014/main" id="{0B4E6514-28D6-864D-8AFA-C22CB454A1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Entretenimento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sp>
        <p:nvSpPr>
          <p:cNvPr id="55297" name="Espaço Reservado para Rodapé 3">
            <a:extLst>
              <a:ext uri="{FF2B5EF4-FFF2-40B4-BE49-F238E27FC236}">
                <a16:creationId xmlns:a16="http://schemas.microsoft.com/office/drawing/2014/main" id="{722EF2E9-F5EF-2F49-92AF-D7784257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5298" name="Espaço Reservado para Número de Slide 4">
            <a:extLst>
              <a:ext uri="{FF2B5EF4-FFF2-40B4-BE49-F238E27FC236}">
                <a16:creationId xmlns:a16="http://schemas.microsoft.com/office/drawing/2014/main" id="{31C991A5-2212-1A46-84DC-8AA754E0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D561C32-114D-5240-A597-37766C0BE084}" type="slidenum">
              <a:rPr lang="pt-BR" altLang="pt-BR" sz="1400">
                <a:latin typeface="Arial" panose="020B0604020202020204" pitchFamily="34" charset="0"/>
              </a:rPr>
              <a:pPr eaLnBrk="1" hangingPunct="1"/>
              <a:t>30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55300" name="Picture 1">
            <a:extLst>
              <a:ext uri="{FF2B5EF4-FFF2-40B4-BE49-F238E27FC236}">
                <a16:creationId xmlns:a16="http://schemas.microsoft.com/office/drawing/2014/main" id="{99E3CF50-C7AC-6146-AE8F-884BE9588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89534"/>
            <a:ext cx="8478838" cy="496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>
            <a:extLst>
              <a:ext uri="{FF2B5EF4-FFF2-40B4-BE49-F238E27FC236}">
                <a16:creationId xmlns:a16="http://schemas.microsoft.com/office/drawing/2014/main" id="{703A9EFD-A1FF-B040-B8DA-16245349A4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Entretenimento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sp>
        <p:nvSpPr>
          <p:cNvPr id="56321" name="Espaço Reservado para Rodapé 3">
            <a:extLst>
              <a:ext uri="{FF2B5EF4-FFF2-40B4-BE49-F238E27FC236}">
                <a16:creationId xmlns:a16="http://schemas.microsoft.com/office/drawing/2014/main" id="{0F425773-0298-5C49-A1D2-89538D45E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6322" name="Espaço Reservado para Número de Slide 4">
            <a:extLst>
              <a:ext uri="{FF2B5EF4-FFF2-40B4-BE49-F238E27FC236}">
                <a16:creationId xmlns:a16="http://schemas.microsoft.com/office/drawing/2014/main" id="{3260FC9C-74E5-784D-8C3B-A9253121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A71E51E-DAEE-6948-A25B-07A922E0AA02}" type="slidenum">
              <a:rPr lang="pt-BR" altLang="pt-BR" sz="1400">
                <a:latin typeface="Arial" panose="020B0604020202020204" pitchFamily="34" charset="0"/>
              </a:rPr>
              <a:pPr eaLnBrk="1" hangingPunct="1"/>
              <a:t>31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56324" name="Picture 2">
            <a:extLst>
              <a:ext uri="{FF2B5EF4-FFF2-40B4-BE49-F238E27FC236}">
                <a16:creationId xmlns:a16="http://schemas.microsoft.com/office/drawing/2014/main" id="{3F972A7F-6C59-BF4E-9E7D-275B884FC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093"/>
            <a:ext cx="8637786" cy="489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>
            <a:extLst>
              <a:ext uri="{FF2B5EF4-FFF2-40B4-BE49-F238E27FC236}">
                <a16:creationId xmlns:a16="http://schemas.microsoft.com/office/drawing/2014/main" id="{9B220873-8084-5946-9674-A6C44A5B1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Entretenimento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sp>
        <p:nvSpPr>
          <p:cNvPr id="57345" name="Espaço Reservado para Rodapé 3">
            <a:extLst>
              <a:ext uri="{FF2B5EF4-FFF2-40B4-BE49-F238E27FC236}">
                <a16:creationId xmlns:a16="http://schemas.microsoft.com/office/drawing/2014/main" id="{0A27DA19-72A6-0D4F-9715-F10CF41D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7346" name="Espaço Reservado para Número de Slide 4">
            <a:extLst>
              <a:ext uri="{FF2B5EF4-FFF2-40B4-BE49-F238E27FC236}">
                <a16:creationId xmlns:a16="http://schemas.microsoft.com/office/drawing/2014/main" id="{026DC7B0-5AD8-D74A-85EB-9525F1DD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36D62C9-8D86-8D4A-AB97-18C620B18011}" type="slidenum">
              <a:rPr lang="pt-BR" altLang="pt-BR" sz="1400">
                <a:latin typeface="Arial" panose="020B0604020202020204" pitchFamily="34" charset="0"/>
              </a:rPr>
              <a:pPr eaLnBrk="1" hangingPunct="1"/>
              <a:t>32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D7ED400B-CA1D-1744-A091-2433DB0CC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473710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>
            <a:extLst>
              <a:ext uri="{FF2B5EF4-FFF2-40B4-BE49-F238E27FC236}">
                <a16:creationId xmlns:a16="http://schemas.microsoft.com/office/drawing/2014/main" id="{8CD6AF7F-B5E0-0C4A-B9C7-5CFB6624B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1939925"/>
            <a:ext cx="828040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>
            <a:extLst>
              <a:ext uri="{FF2B5EF4-FFF2-40B4-BE49-F238E27FC236}">
                <a16:creationId xmlns:a16="http://schemas.microsoft.com/office/drawing/2014/main" id="{6EDD23C7-1C2B-874A-9133-61F7E80232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Arte no Computador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sp>
        <p:nvSpPr>
          <p:cNvPr id="58369" name="Espaço Reservado para Rodapé 3">
            <a:extLst>
              <a:ext uri="{FF2B5EF4-FFF2-40B4-BE49-F238E27FC236}">
                <a16:creationId xmlns:a16="http://schemas.microsoft.com/office/drawing/2014/main" id="{F284D72F-8A10-9A45-80A8-104EAC81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8370" name="Espaço Reservado para Número de Slide 4">
            <a:extLst>
              <a:ext uri="{FF2B5EF4-FFF2-40B4-BE49-F238E27FC236}">
                <a16:creationId xmlns:a16="http://schemas.microsoft.com/office/drawing/2014/main" id="{7E1B59CA-FA40-0F42-A19E-7EE8217C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D2918C-75CB-B541-B1CB-49C141842E41}" type="slidenum">
              <a:rPr lang="pt-BR" altLang="pt-BR" sz="1400">
                <a:latin typeface="Arial" panose="020B0604020202020204" pitchFamily="34" charset="0"/>
              </a:rPr>
              <a:pPr eaLnBrk="1" hangingPunct="1"/>
              <a:t>33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58372" name="Picture 4" descr="Fig1_56">
            <a:extLst>
              <a:ext uri="{FF2B5EF4-FFF2-40B4-BE49-F238E27FC236}">
                <a16:creationId xmlns:a16="http://schemas.microsoft.com/office/drawing/2014/main" id="{C82B19F1-374F-9B43-AD30-119105DA2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243388"/>
            <a:ext cx="3713162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 descr="Fig1_54">
            <a:extLst>
              <a:ext uri="{FF2B5EF4-FFF2-40B4-BE49-F238E27FC236}">
                <a16:creationId xmlns:a16="http://schemas.microsoft.com/office/drawing/2014/main" id="{25E6D0C6-624D-EB4D-B74D-B5482D709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557338"/>
            <a:ext cx="3348037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 descr="Fig1_55">
            <a:extLst>
              <a:ext uri="{FF2B5EF4-FFF2-40B4-BE49-F238E27FC236}">
                <a16:creationId xmlns:a16="http://schemas.microsoft.com/office/drawing/2014/main" id="{90B385A9-0A23-1C42-B3D5-30682D79A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349250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8751F078-23D3-FB4F-BEC9-C5B3663E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>
                <a:ea typeface="ＭＳ Ｐゴシック" panose="020B0600070205080204" pitchFamily="34" charset="-128"/>
              </a:rPr>
              <a:t>Arte no Computador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D1753-4D18-7543-B59E-00F156E0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C0678-8E22-5143-B14B-8BCF5CDE5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BD52628-72D1-B147-B46C-EA540102C9A3}" type="slidenum">
              <a:rPr lang="pt-BR" altLang="pt-BR" sz="1400">
                <a:latin typeface="Arial" panose="020B0604020202020204" pitchFamily="34" charset="0"/>
              </a:rPr>
              <a:pPr eaLnBrk="1" hangingPunct="1"/>
              <a:t>34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59396" name="Picture 5">
            <a:extLst>
              <a:ext uri="{FF2B5EF4-FFF2-40B4-BE49-F238E27FC236}">
                <a16:creationId xmlns:a16="http://schemas.microsoft.com/office/drawing/2014/main" id="{ABA1C04B-5ED0-8B49-B5E1-FDB9A6F15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1707428"/>
            <a:ext cx="5354861" cy="481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>
            <a:extLst>
              <a:ext uri="{FF2B5EF4-FFF2-40B4-BE49-F238E27FC236}">
                <a16:creationId xmlns:a16="http://schemas.microsoft.com/office/drawing/2014/main" id="{5D5EBBEB-BD83-214C-9ACA-50E766042A6E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457200" y="1628775"/>
            <a:ext cx="8229600" cy="4724400"/>
          </a:xfrm>
        </p:spPr>
        <p:txBody>
          <a:bodyPr/>
          <a:lstStyle/>
          <a:p>
            <a:r>
              <a:rPr lang="en-US" altLang="pt-BR" sz="2800">
                <a:ea typeface="ＭＳ Ｐゴシック" panose="020B0600070205080204" pitchFamily="34" charset="-128"/>
              </a:rPr>
              <a:t>Nexus of several disciplines</a:t>
            </a:r>
          </a:p>
        </p:txBody>
      </p:sp>
      <p:sp>
        <p:nvSpPr>
          <p:cNvPr id="26625" name="Rectangle 2">
            <a:extLst>
              <a:ext uri="{FF2B5EF4-FFF2-40B4-BE49-F238E27FC236}">
                <a16:creationId xmlns:a16="http://schemas.microsoft.com/office/drawing/2014/main" id="{B16B2A04-B0A9-CB4E-95F8-9AAAF6701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1327" y="308189"/>
            <a:ext cx="8915400" cy="685800"/>
          </a:xfrm>
        </p:spPr>
        <p:txBody>
          <a:bodyPr/>
          <a:lstStyle/>
          <a:p>
            <a:r>
              <a:rPr lang="en-US" altLang="pt-BR" dirty="0">
                <a:ea typeface="ＭＳ Ｐゴシック" panose="020B0600070205080204" pitchFamily="34" charset="-128"/>
              </a:rPr>
              <a:t>Computer Graphics</a:t>
            </a:r>
          </a:p>
        </p:txBody>
      </p:sp>
      <p:pic>
        <p:nvPicPr>
          <p:cNvPr id="115717" name="Picture 5">
            <a:extLst>
              <a:ext uri="{FF2B5EF4-FFF2-40B4-BE49-F238E27FC236}">
                <a16:creationId xmlns:a16="http://schemas.microsoft.com/office/drawing/2014/main" id="{31476EEC-192C-1343-B53B-58FF0DE6F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70463"/>
            <a:ext cx="1447800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5718" name="Rectangle 6">
            <a:extLst>
              <a:ext uri="{FF2B5EF4-FFF2-40B4-BE49-F238E27FC236}">
                <a16:creationId xmlns:a16="http://schemas.microsoft.com/office/drawing/2014/main" id="{724FC418-FEE8-9B41-B79C-FC8CBBC3E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8" y="5983288"/>
            <a:ext cx="13985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Human</a:t>
            </a:r>
            <a:br>
              <a:rPr lang="en-US" sz="20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Perception</a:t>
            </a:r>
          </a:p>
        </p:txBody>
      </p:sp>
      <p:pic>
        <p:nvPicPr>
          <p:cNvPr id="115719" name="Picture 7">
            <a:extLst>
              <a:ext uri="{FF2B5EF4-FFF2-40B4-BE49-F238E27FC236}">
                <a16:creationId xmlns:a16="http://schemas.microsoft.com/office/drawing/2014/main" id="{2229300A-085B-764B-80A1-F8F5BD3DB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122863"/>
            <a:ext cx="21002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5720" name="Rectangle 8">
            <a:extLst>
              <a:ext uri="{FF2B5EF4-FFF2-40B4-BE49-F238E27FC236}">
                <a16:creationId xmlns:a16="http://schemas.microsoft.com/office/drawing/2014/main" id="{07F7A17B-3715-644A-8A19-67376AB9A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6440488"/>
            <a:ext cx="2376488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Artistic Expression</a:t>
            </a:r>
          </a:p>
        </p:txBody>
      </p:sp>
      <p:pic>
        <p:nvPicPr>
          <p:cNvPr id="115722" name="Picture 10">
            <a:extLst>
              <a:ext uri="{FF2B5EF4-FFF2-40B4-BE49-F238E27FC236}">
                <a16:creationId xmlns:a16="http://schemas.microsoft.com/office/drawing/2014/main" id="{04B4C77C-E19C-B549-8187-549C58CCB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989513"/>
            <a:ext cx="20574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5723" name="Rectangle 11">
            <a:extLst>
              <a:ext uri="{FF2B5EF4-FFF2-40B4-BE49-F238E27FC236}">
                <a16:creationId xmlns:a16="http://schemas.microsoft.com/office/drawing/2014/main" id="{1C96FFCC-EE09-6D41-9739-7A3C302DA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6484938"/>
            <a:ext cx="21590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Physics of Light</a:t>
            </a:r>
          </a:p>
        </p:txBody>
      </p:sp>
      <p:pic>
        <p:nvPicPr>
          <p:cNvPr id="115726" name="Picture 14">
            <a:extLst>
              <a:ext uri="{FF2B5EF4-FFF2-40B4-BE49-F238E27FC236}">
                <a16:creationId xmlns:a16="http://schemas.microsoft.com/office/drawing/2014/main" id="{64ED732E-6DC5-C346-A03C-009C2F860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49275"/>
            <a:ext cx="152400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5727" name="Rectangle 15">
            <a:extLst>
              <a:ext uri="{FF2B5EF4-FFF2-40B4-BE49-F238E27FC236}">
                <a16:creationId xmlns:a16="http://schemas.microsoft.com/office/drawing/2014/main" id="{4667043C-3691-7443-94A7-DD9E480A3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1700213"/>
            <a:ext cx="19034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Geometry and</a:t>
            </a:r>
            <a:b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Mathematics of</a:t>
            </a:r>
          </a:p>
          <a:p>
            <a:pPr algn="ctr"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Surfaces</a:t>
            </a:r>
          </a:p>
        </p:txBody>
      </p:sp>
      <p:pic>
        <p:nvPicPr>
          <p:cNvPr id="115728" name="Picture 16">
            <a:extLst>
              <a:ext uri="{FF2B5EF4-FFF2-40B4-BE49-F238E27FC236}">
                <a16:creationId xmlns:a16="http://schemas.microsoft.com/office/drawing/2014/main" id="{3BAFAC5F-C5A3-5A44-954A-EA693CB89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74938"/>
            <a:ext cx="1493838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5729" name="Rectangle 17">
            <a:extLst>
              <a:ext uri="{FF2B5EF4-FFF2-40B4-BE49-F238E27FC236}">
                <a16:creationId xmlns:a16="http://schemas.microsoft.com/office/drawing/2014/main" id="{00B26952-251E-EF42-A17E-3F533C284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284663"/>
            <a:ext cx="2273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Computer Science</a:t>
            </a:r>
          </a:p>
        </p:txBody>
      </p:sp>
      <p:pic>
        <p:nvPicPr>
          <p:cNvPr id="115730" name="Picture 18">
            <a:extLst>
              <a:ext uri="{FF2B5EF4-FFF2-40B4-BE49-F238E27FC236}">
                <a16:creationId xmlns:a16="http://schemas.microsoft.com/office/drawing/2014/main" id="{5B4E7F95-8094-B841-A057-48EF526E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55863"/>
            <a:ext cx="161925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5731" name="Rectangle 19">
            <a:extLst>
              <a:ext uri="{FF2B5EF4-FFF2-40B4-BE49-F238E27FC236}">
                <a16:creationId xmlns:a16="http://schemas.microsoft.com/office/drawing/2014/main" id="{8CD7D76D-05C2-C34D-936F-23D1A923D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4056063"/>
            <a:ext cx="19065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VLSI Hardware</a:t>
            </a:r>
          </a:p>
          <a:p>
            <a:pPr algn="ctr"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Design</a:t>
            </a:r>
          </a:p>
        </p:txBody>
      </p:sp>
      <p:pic>
        <p:nvPicPr>
          <p:cNvPr id="115733" name="Picture 21">
            <a:extLst>
              <a:ext uri="{FF2B5EF4-FFF2-40B4-BE49-F238E27FC236}">
                <a16:creationId xmlns:a16="http://schemas.microsoft.com/office/drawing/2014/main" id="{CA9A3452-B1B7-964E-A573-D9805ACF9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3084513"/>
            <a:ext cx="1570038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5734" name="Rectangle 22">
            <a:extLst>
              <a:ext uri="{FF2B5EF4-FFF2-40B4-BE49-F238E27FC236}">
                <a16:creationId xmlns:a16="http://schemas.microsoft.com/office/drawing/2014/main" id="{4E22BAE8-619C-D44B-8445-CBD46C63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4456113"/>
            <a:ext cx="18923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Display &amp; Input</a:t>
            </a:r>
          </a:p>
          <a:p>
            <a:pPr algn="ctr"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Technology</a:t>
            </a:r>
          </a:p>
        </p:txBody>
      </p:sp>
      <p:pic>
        <p:nvPicPr>
          <p:cNvPr id="115736" name="Picture 24">
            <a:extLst>
              <a:ext uri="{FF2B5EF4-FFF2-40B4-BE49-F238E27FC236}">
                <a16:creationId xmlns:a16="http://schemas.microsoft.com/office/drawing/2014/main" id="{5A4610C9-39A6-3740-A45E-1276D6C46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84463"/>
            <a:ext cx="2133600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5737" name="Rectangle 25">
            <a:extLst>
              <a:ext uri="{FF2B5EF4-FFF2-40B4-BE49-F238E27FC236}">
                <a16:creationId xmlns:a16="http://schemas.microsoft.com/office/drawing/2014/main" id="{712116E5-1847-C341-8198-8073B633C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056063"/>
            <a:ext cx="15541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Animation &amp;</a:t>
            </a:r>
          </a:p>
          <a:p>
            <a:pPr algn="ctr">
              <a:defRPr/>
            </a:pP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Simulation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>
            <a:extLst>
              <a:ext uri="{FF2B5EF4-FFF2-40B4-BE49-F238E27FC236}">
                <a16:creationId xmlns:a16="http://schemas.microsoft.com/office/drawing/2014/main" id="{48983E05-F54E-5E48-A39E-279CD4A0B3D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87313" y="1412875"/>
            <a:ext cx="8229600" cy="4724400"/>
          </a:xfrm>
        </p:spPr>
        <p:txBody>
          <a:bodyPr/>
          <a:lstStyle/>
          <a:p>
            <a:r>
              <a:rPr lang="en-US" altLang="pt-BR" sz="3200">
                <a:ea typeface="ＭＳ Ｐゴシック" panose="020B0600070205080204" pitchFamily="34" charset="-128"/>
              </a:rPr>
              <a:t>Computer-based simulation of</a:t>
            </a:r>
          </a:p>
          <a:p>
            <a:pPr lvl="1"/>
            <a:endParaRPr lang="en-US" altLang="pt-BR" sz="3200">
              <a:ea typeface="ＭＳ Ｐゴシック" panose="020B0600070205080204" pitchFamily="34" charset="-128"/>
            </a:endParaRPr>
          </a:p>
          <a:p>
            <a:pPr lvl="1"/>
            <a:r>
              <a:rPr lang="en-US" altLang="pt-BR" sz="3200">
                <a:ea typeface="ＭＳ Ｐゴシック" panose="020B0600070205080204" pitchFamily="34" charset="-128"/>
              </a:rPr>
              <a:t>Shape</a:t>
            </a:r>
          </a:p>
          <a:p>
            <a:pPr lvl="1">
              <a:buFont typeface="Wingdings" pitchFamily="2" charset="2"/>
              <a:buNone/>
            </a:pPr>
            <a:endParaRPr lang="en-US" altLang="pt-BR">
              <a:ea typeface="ＭＳ Ｐゴシック" panose="020B0600070205080204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altLang="pt-BR">
              <a:ea typeface="ＭＳ Ｐゴシック" panose="020B0600070205080204" pitchFamily="34" charset="-128"/>
            </a:endParaRPr>
          </a:p>
          <a:p>
            <a:pPr lvl="1"/>
            <a:r>
              <a:rPr lang="en-US" altLang="pt-BR" sz="3200">
                <a:ea typeface="ＭＳ Ｐゴシック" panose="020B0600070205080204" pitchFamily="34" charset="-128"/>
              </a:rPr>
              <a:t>Appearance</a:t>
            </a:r>
          </a:p>
          <a:p>
            <a:pPr lvl="1"/>
            <a:endParaRPr lang="en-US" altLang="pt-BR">
              <a:ea typeface="ＭＳ Ｐゴシック" panose="020B0600070205080204" pitchFamily="34" charset="-128"/>
            </a:endParaRPr>
          </a:p>
          <a:p>
            <a:pPr lvl="1"/>
            <a:endParaRPr lang="en-US" altLang="pt-BR">
              <a:ea typeface="ＭＳ Ｐゴシック" panose="020B0600070205080204" pitchFamily="34" charset="-128"/>
            </a:endParaRPr>
          </a:p>
          <a:p>
            <a:pPr lvl="1"/>
            <a:r>
              <a:rPr lang="en-US" altLang="pt-BR" sz="3200">
                <a:ea typeface="ＭＳ Ｐゴシック" panose="020B0600070205080204" pitchFamily="34" charset="-128"/>
              </a:rPr>
              <a:t>Motion</a:t>
            </a:r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2EFC4AC4-8D7F-A342-AB1A-A9A9A5D0C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z="3600">
                <a:ea typeface="ＭＳ Ｐゴシック" panose="020B0600070205080204" pitchFamily="34" charset="-128"/>
              </a:rPr>
              <a:t>What does computer graphics study?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06F5FCF6-A46F-FC4C-9B92-F8000F7759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0"/>
            <a:ext cx="2133600" cy="4572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27D4505-1075-514F-9A1C-6CD3478B3FD0}" type="slidenum">
              <a:rPr lang="en-US" altLang="pt-BR" sz="1400">
                <a:latin typeface="Arial" panose="020B0604020202020204" pitchFamily="34" charset="0"/>
              </a:rPr>
              <a:pPr eaLnBrk="1" hangingPunct="1"/>
              <a:t>5</a:t>
            </a:fld>
            <a:endParaRPr lang="en-US" altLang="pt-BR" sz="1400">
              <a:latin typeface="Arial" panose="020B0604020202020204" pitchFamily="34" charset="0"/>
            </a:endParaRPr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9915A2B4-6001-9843-A295-0DFE58EC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0" y="1989138"/>
            <a:ext cx="2819400" cy="130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3734" name="Picture 6" descr="BuddhaCDiffInter">
            <a:extLst>
              <a:ext uri="{FF2B5EF4-FFF2-40B4-BE49-F238E27FC236}">
                <a16:creationId xmlns:a16="http://schemas.microsoft.com/office/drawing/2014/main" id="{F808B93C-BAED-6D41-9C0C-B629135F5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20625" b="751"/>
          <a:stretch>
            <a:fillRect/>
          </a:stretch>
        </p:blipFill>
        <p:spPr bwMode="auto">
          <a:xfrm>
            <a:off x="6172200" y="3351213"/>
            <a:ext cx="917575" cy="16002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3735" name="Picture 7" descr="BuddhaCDiffNoInter">
            <a:extLst>
              <a:ext uri="{FF2B5EF4-FFF2-40B4-BE49-F238E27FC236}">
                <a16:creationId xmlns:a16="http://schemas.microsoft.com/office/drawing/2014/main" id="{1469A24E-C97E-704E-A101-D49788984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20625" b="751"/>
          <a:stretch>
            <a:fillRect/>
          </a:stretch>
        </p:blipFill>
        <p:spPr bwMode="auto">
          <a:xfrm>
            <a:off x="5026025" y="3275013"/>
            <a:ext cx="917575" cy="16017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3736" name="Picture 8" descr="BuddhaCDiffNoShadow">
            <a:extLst>
              <a:ext uri="{FF2B5EF4-FFF2-40B4-BE49-F238E27FC236}">
                <a16:creationId xmlns:a16="http://schemas.microsoft.com/office/drawing/2014/main" id="{5D83687C-03E0-6941-B6F4-1C23E0F7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20625" b="751"/>
          <a:stretch>
            <a:fillRect/>
          </a:stretch>
        </p:blipFill>
        <p:spPr bwMode="auto">
          <a:xfrm>
            <a:off x="3883025" y="3351213"/>
            <a:ext cx="917575" cy="16017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3739" name="Picture 11">
            <a:extLst>
              <a:ext uri="{FF2B5EF4-FFF2-40B4-BE49-F238E27FC236}">
                <a16:creationId xmlns:a16="http://schemas.microsoft.com/office/drawing/2014/main" id="{F231E5B2-8519-A442-893E-84DEC6BC9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925" y="5029200"/>
            <a:ext cx="1135063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7961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3741" name="Picture 13">
            <a:extLst>
              <a:ext uri="{FF2B5EF4-FFF2-40B4-BE49-F238E27FC236}">
                <a16:creationId xmlns:a16="http://schemas.microsoft.com/office/drawing/2014/main" id="{BFE7F13C-5934-6D45-BEF3-43663F5A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5334000"/>
            <a:ext cx="1031875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7961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3742" name="Picture 14">
            <a:extLst>
              <a:ext uri="{FF2B5EF4-FFF2-40B4-BE49-F238E27FC236}">
                <a16:creationId xmlns:a16="http://schemas.microsoft.com/office/drawing/2014/main" id="{02265F3B-7DCF-434C-AAF1-EA3FC9312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5029200"/>
            <a:ext cx="11366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7961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3743" name="Picture 15">
            <a:extLst>
              <a:ext uri="{FF2B5EF4-FFF2-40B4-BE49-F238E27FC236}">
                <a16:creationId xmlns:a16="http://schemas.microsoft.com/office/drawing/2014/main" id="{BCC733FE-CC84-7148-A7C4-4A9B3902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5334000"/>
            <a:ext cx="1179513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7961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3744" name="Picture 16">
            <a:extLst>
              <a:ext uri="{FF2B5EF4-FFF2-40B4-BE49-F238E27FC236}">
                <a16:creationId xmlns:a16="http://schemas.microsoft.com/office/drawing/2014/main" id="{C1446C37-FBFC-E94A-B2C0-3BB75B6A5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029200"/>
            <a:ext cx="1133475" cy="143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7961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3745" name="Picture 17">
            <a:extLst>
              <a:ext uri="{FF2B5EF4-FFF2-40B4-BE49-F238E27FC236}">
                <a16:creationId xmlns:a16="http://schemas.microsoft.com/office/drawing/2014/main" id="{F9802E6F-8481-114B-A626-B77075739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88" y="5257800"/>
            <a:ext cx="1268412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7961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EC2EFC6D-A81D-E346-8CA7-7B74A37C1F78}"/>
              </a:ext>
            </a:extLst>
          </p:cNvPr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79388" y="1530350"/>
            <a:ext cx="8242300" cy="51387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pt-BR" dirty="0">
                <a:ea typeface="ＭＳ Ｐゴシック" panose="020B0600070205080204" pitchFamily="34" charset="-128"/>
              </a:rPr>
              <a:t>User controls content, structure, and appearance of objects and their displayed images via rapid visual feedback</a:t>
            </a:r>
          </a:p>
          <a:p>
            <a:pPr>
              <a:spcAft>
                <a:spcPts val="600"/>
              </a:spcAft>
            </a:pPr>
            <a:r>
              <a:rPr lang="en-US" altLang="pt-BR" dirty="0">
                <a:ea typeface="ＭＳ Ｐゴシック" panose="020B0600070205080204" pitchFamily="34" charset="-128"/>
              </a:rPr>
              <a:t>Basic components of an interactive graphics system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pt-BR" dirty="0">
                <a:ea typeface="ＭＳ Ｐゴシック" panose="020B0600070205080204" pitchFamily="34" charset="-128"/>
              </a:rPr>
              <a:t>input (e.g., mouse, tablet and stylus, multi-touch…)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pt-BR" dirty="0">
                <a:ea typeface="ＭＳ Ｐゴシック" panose="020B0600070205080204" pitchFamily="34" charset="-128"/>
              </a:rPr>
              <a:t>processing (and storage)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pt-BR" dirty="0">
                <a:ea typeface="ＭＳ Ｐゴシック" panose="020B0600070205080204" pitchFamily="34" charset="-128"/>
              </a:rPr>
              <a:t>display/output</a:t>
            </a:r>
          </a:p>
          <a:p>
            <a:pPr>
              <a:spcAft>
                <a:spcPts val="600"/>
              </a:spcAft>
            </a:pPr>
            <a:r>
              <a:rPr lang="en-US" altLang="pt-BR" dirty="0">
                <a:ea typeface="ＭＳ Ｐゴシック" panose="020B0600070205080204" pitchFamily="34" charset="-128"/>
              </a:rPr>
              <a:t>First truly interactive graphics system, </a:t>
            </a:r>
            <a:br>
              <a:rPr lang="en-US" altLang="pt-BR" dirty="0">
                <a:ea typeface="ＭＳ Ｐゴシック" panose="020B0600070205080204" pitchFamily="34" charset="-128"/>
              </a:rPr>
            </a:br>
            <a:r>
              <a:rPr lang="en-US" altLang="pt-BR" dirty="0">
                <a:ea typeface="ＭＳ Ｐゴシック" panose="020B0600070205080204" pitchFamily="34" charset="-128"/>
              </a:rPr>
              <a:t>Sketchpad, pioneered at MIT by Ivan </a:t>
            </a:r>
            <a:br>
              <a:rPr lang="en-US" altLang="pt-BR" dirty="0">
                <a:ea typeface="ＭＳ Ｐゴシック" panose="020B0600070205080204" pitchFamily="34" charset="-128"/>
              </a:rPr>
            </a:br>
            <a:r>
              <a:rPr lang="en-US" altLang="pt-BR" dirty="0">
                <a:ea typeface="ＭＳ Ｐゴシック" panose="020B0600070205080204" pitchFamily="34" charset="-128"/>
              </a:rPr>
              <a:t>Sutherland for his 1963 Ph.D. thesis</a:t>
            </a:r>
          </a:p>
          <a:p>
            <a:pPr>
              <a:spcAft>
                <a:spcPts val="600"/>
              </a:spcAft>
            </a:pPr>
            <a:r>
              <a:rPr lang="en-US" altLang="pt-BR" dirty="0">
                <a:ea typeface="ＭＳ Ｐゴシック" panose="020B0600070205080204" pitchFamily="34" charset="-128"/>
              </a:rPr>
              <a:t>Used TX-2 transistorized </a:t>
            </a:r>
            <a:r>
              <a:rPr lang="en-US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pt-BR" dirty="0">
                <a:ea typeface="ＭＳ Ｐゴシック" panose="020B0600070205080204" pitchFamily="34" charset="-128"/>
              </a:rPr>
              <a:t>mainframe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pt-BR" dirty="0">
                <a:ea typeface="ＭＳ Ｐゴシック" panose="020B0600070205080204" pitchFamily="34" charset="-128"/>
              </a:rPr>
              <a:t> at </a:t>
            </a:r>
            <a:br>
              <a:rPr lang="en-US" altLang="pt-BR" dirty="0">
                <a:ea typeface="ＭＳ Ｐゴシック" panose="020B0600070205080204" pitchFamily="34" charset="-128"/>
              </a:rPr>
            </a:br>
            <a:r>
              <a:rPr lang="en-US" altLang="pt-BR" dirty="0">
                <a:ea typeface="ＭＳ Ｐゴシック" panose="020B0600070205080204" pitchFamily="34" charset="-128"/>
              </a:rPr>
              <a:t>Lincoln Lab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7D8BCC4-1BBF-D844-A89A-91B796074788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>
          <a:xfrm>
            <a:off x="327992" y="116632"/>
            <a:ext cx="7772400" cy="16093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What is </a:t>
            </a:r>
            <a:r>
              <a:rPr lang="en-US" b="1" dirty="0"/>
              <a:t>Interactive</a:t>
            </a:r>
            <a:r>
              <a:rPr lang="en-US" dirty="0"/>
              <a:t> Computer Graphics? </a:t>
            </a: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58AAED97-3265-1447-87A9-4F74E3B3C72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40425" y="6216650"/>
            <a:ext cx="3194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1600">
                <a:latin typeface="Verdana" panose="020B0604030504040204" pitchFamily="34" charset="0"/>
              </a:rPr>
              <a:t>Note CRT monitor, light pen and function-key panel</a:t>
            </a:r>
          </a:p>
        </p:txBody>
      </p:sp>
      <p:pic>
        <p:nvPicPr>
          <p:cNvPr id="12303" name="Picture 15" descr="sutherland">
            <a:extLst>
              <a:ext uri="{FF2B5EF4-FFF2-40B4-BE49-F238E27FC236}">
                <a16:creationId xmlns:a16="http://schemas.microsoft.com/office/drawing/2014/main" id="{3AE01350-F3EA-4F49-9BC8-B4C7AD290F62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3500438"/>
            <a:ext cx="28448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41C416BE-D9B1-5A45-92C4-CBEC1607C3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pt-BR">
                <a:ea typeface="ＭＳ Ｐゴシック" panose="020B0600070205080204" pitchFamily="34" charset="-128"/>
              </a:rPr>
              <a:t>Aplicações de CG</a:t>
            </a:r>
          </a:p>
        </p:txBody>
      </p:sp>
      <p:sp>
        <p:nvSpPr>
          <p:cNvPr id="31748" name="Rectangle 10">
            <a:extLst>
              <a:ext uri="{FF2B5EF4-FFF2-40B4-BE49-F238E27FC236}">
                <a16:creationId xmlns:a16="http://schemas.microsoft.com/office/drawing/2014/main" id="{56C50378-6459-9C4F-A6B3-1FDA26814B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pt-BR" altLang="pt-BR" sz="2800">
                <a:ea typeface="ＭＳ Ｐゴシック" panose="020B0600070205080204" pitchFamily="34" charset="-128"/>
              </a:rPr>
              <a:t>CAD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800">
                <a:ea typeface="ＭＳ Ｐゴシック" panose="020B0600070205080204" pitchFamily="34" charset="-128"/>
              </a:rPr>
              <a:t>Ambientes Virtuais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800">
                <a:ea typeface="ＭＳ Ｐゴシック" panose="020B0600070205080204" pitchFamily="34" charset="-128"/>
              </a:rPr>
              <a:t>Visualização de Dados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800">
                <a:ea typeface="ＭＳ Ｐゴシック" panose="020B0600070205080204" pitchFamily="34" charset="-128"/>
              </a:rPr>
              <a:t>Educação e treinamento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800">
                <a:ea typeface="ＭＳ Ｐゴシック" panose="020B0600070205080204" pitchFamily="34" charset="-128"/>
              </a:rPr>
              <a:t>Visualização Científica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800">
                <a:ea typeface="ＭＳ Ｐゴシック" panose="020B0600070205080204" pitchFamily="34" charset="-128"/>
              </a:rPr>
              <a:t>Entretenimento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800">
                <a:ea typeface="ＭＳ Ｐゴシック" panose="020B0600070205080204" pitchFamily="34" charset="-128"/>
              </a:rPr>
              <a:t>Processamento de Imagens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sz="2800">
                <a:ea typeface="ＭＳ Ｐゴシック" panose="020B0600070205080204" pitchFamily="34" charset="-128"/>
              </a:rPr>
              <a:t>Arte no Computador</a:t>
            </a:r>
            <a:endParaRPr lang="en-US" altLang="pt-BR" sz="28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pt-BR" altLang="pt-BR" sz="2800">
                <a:ea typeface="ＭＳ Ｐゴシック" panose="020B0600070205080204" pitchFamily="34" charset="-128"/>
              </a:rPr>
              <a:t>Interfaces Gráficas com Usuário</a:t>
            </a:r>
          </a:p>
        </p:txBody>
      </p:sp>
      <p:sp>
        <p:nvSpPr>
          <p:cNvPr id="31746" name="Espaço Reservado para Número de Slide 4">
            <a:extLst>
              <a:ext uri="{FF2B5EF4-FFF2-40B4-BE49-F238E27FC236}">
                <a16:creationId xmlns:a16="http://schemas.microsoft.com/office/drawing/2014/main" id="{E0CBF516-F56E-2F47-9746-22D18218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475FCB3-F354-CB40-8063-18D757FC95E0}" type="slidenum">
              <a:rPr lang="pt-BR" altLang="pt-BR" sz="1400">
                <a:latin typeface="Arial" panose="020B0604020202020204" pitchFamily="34" charset="0"/>
              </a:rPr>
              <a:pPr eaLnBrk="1" hangingPunct="1"/>
              <a:t>7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ACA7D3DB-636A-C34C-9B2E-131FA97466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CAD – Projetos AeroEspacial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32773" name="Picture 19">
            <a:extLst>
              <a:ext uri="{FF2B5EF4-FFF2-40B4-BE49-F238E27FC236}">
                <a16:creationId xmlns:a16="http://schemas.microsoft.com/office/drawing/2014/main" id="{134D2D96-4ADA-1449-B857-F4AEBE8380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525" y="1700213"/>
            <a:ext cx="7815263" cy="3409950"/>
          </a:xfrm>
          <a:noFill/>
        </p:spPr>
      </p:pic>
      <p:sp>
        <p:nvSpPr>
          <p:cNvPr id="32769" name="Espaço Reservado para Rodapé 3">
            <a:extLst>
              <a:ext uri="{FF2B5EF4-FFF2-40B4-BE49-F238E27FC236}">
                <a16:creationId xmlns:a16="http://schemas.microsoft.com/office/drawing/2014/main" id="{CDFE0227-951B-DD4A-B747-AF3A8173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32770" name="Espaço Reservado para Número de Slide 4">
            <a:extLst>
              <a:ext uri="{FF2B5EF4-FFF2-40B4-BE49-F238E27FC236}">
                <a16:creationId xmlns:a16="http://schemas.microsoft.com/office/drawing/2014/main" id="{4BECE4CF-9194-A54F-8FF6-893AD84F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2A23242-2F97-DB40-B39C-AC79D19843A2}" type="slidenum">
              <a:rPr lang="pt-BR" altLang="pt-BR" sz="1400">
                <a:latin typeface="Arial" panose="020B0604020202020204" pitchFamily="34" charset="0"/>
              </a:rPr>
              <a:pPr eaLnBrk="1" hangingPunct="1"/>
              <a:t>8</a:t>
            </a:fld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32772" name="Rectangle 21">
            <a:extLst>
              <a:ext uri="{FF2B5EF4-FFF2-40B4-BE49-F238E27FC236}">
                <a16:creationId xmlns:a16="http://schemas.microsoft.com/office/drawing/2014/main" id="{6D9B560E-8EB5-F843-BCF7-B60C0CA0B39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5367338"/>
            <a:ext cx="8686800" cy="10144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pt-BR" sz="2400" b="0">
                <a:ea typeface="ＭＳ Ｐゴシック" panose="020B0600070205080204" pitchFamily="34" charset="-128"/>
              </a:rPr>
              <a:t>CG fornece subsídios aos projetistas para a construção e manipulação de modelos de objetos, em sua grande maioria, manufaturáveis.</a:t>
            </a:r>
            <a:endParaRPr lang="en-US" altLang="pt-BR" sz="24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5">
            <a:extLst>
              <a:ext uri="{FF2B5EF4-FFF2-40B4-BE49-F238E27FC236}">
                <a16:creationId xmlns:a16="http://schemas.microsoft.com/office/drawing/2014/main" id="{73B77261-D38A-BE46-AF4F-8EF5630AB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3600">
                <a:ea typeface="ＭＳ Ｐゴシック" panose="020B0600070205080204" pitchFamily="34" charset="-128"/>
              </a:rPr>
              <a:t>CAD- Manufatura Mecânica</a:t>
            </a:r>
            <a:endParaRPr lang="en-US" altLang="pt-BR" sz="3600">
              <a:ea typeface="ＭＳ Ｐゴシック" panose="020B0600070205080204" pitchFamily="34" charset="-128"/>
            </a:endParaRP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CA33D80B-12B0-2641-B170-88A6C254DA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79700"/>
            <a:ext cx="3962400" cy="2933700"/>
          </a:xfrm>
          <a:noFill/>
        </p:spPr>
      </p:pic>
      <p:sp>
        <p:nvSpPr>
          <p:cNvPr id="33793" name="Espaço Reservado para Rodapé 3">
            <a:extLst>
              <a:ext uri="{FF2B5EF4-FFF2-40B4-BE49-F238E27FC236}">
                <a16:creationId xmlns:a16="http://schemas.microsoft.com/office/drawing/2014/main" id="{E5B43545-9549-EA43-943B-7F33E924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200">
                <a:solidFill>
                  <a:srgbClr val="FFFF99"/>
                </a:solidFill>
                <a:latin typeface="Arial" panose="020B0604020202020204" pitchFamily="34" charset="0"/>
              </a:rPr>
              <a:t>Prof. Anselmo C. de Paiva - DEINF-UFMA - Introdução à Computação Gráfica</a:t>
            </a:r>
          </a:p>
        </p:txBody>
      </p:sp>
      <p:sp>
        <p:nvSpPr>
          <p:cNvPr id="33794" name="Espaço Reservado para Número de Slide 4">
            <a:extLst>
              <a:ext uri="{FF2B5EF4-FFF2-40B4-BE49-F238E27FC236}">
                <a16:creationId xmlns:a16="http://schemas.microsoft.com/office/drawing/2014/main" id="{0522D1C6-83B3-254E-B095-E6E2B504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1C3AC31-FFF2-0E41-86DB-71008D218713}" type="slidenum">
              <a:rPr lang="pt-BR" altLang="pt-BR" sz="1400">
                <a:latin typeface="Arial" panose="020B0604020202020204" pitchFamily="34" charset="0"/>
              </a:rPr>
              <a:pPr eaLnBrk="1" hangingPunct="1"/>
              <a:t>9</a:t>
            </a:fld>
            <a:endParaRPr lang="pt-BR" altLang="pt-BR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dAuAGe0heuUyjuj79gjC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1QvpweQX4xNX19I5pl1f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Ya7hzwi3S1Fetx3gFeXr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3fat26XRYrQLGmjffVnQ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4XpX4c5ORry7R76tc6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HQHWpY13M3CF6wD8TFS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paY8IzeiqE2VyDq5qJWN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fkpg5SLTKP9EDKg7yB8w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gRPNDvidWCMeRBkLbrs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fI6He9gYJvI2A9og48nsC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{4133626B-C4B0-2846-B0E3-AFD9A46F6B80}tf10001070</Template>
  <TotalTime>6122</TotalTime>
  <Words>961</Words>
  <Application>Microsoft Macintosh PowerPoint</Application>
  <PresentationFormat>Apresentação na tela (4:3)</PresentationFormat>
  <Paragraphs>157</Paragraphs>
  <Slides>34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6" baseType="lpstr">
      <vt:lpstr>ＭＳ Ｐゴシック</vt:lpstr>
      <vt:lpstr>Arial</vt:lpstr>
      <vt:lpstr>Calibri</vt:lpstr>
      <vt:lpstr>Comic Sans MS</vt:lpstr>
      <vt:lpstr>Rockwell</vt:lpstr>
      <vt:lpstr>Rockwell Condensed</vt:lpstr>
      <vt:lpstr>Rockwell Extra Bold</vt:lpstr>
      <vt:lpstr>Tahoma</vt:lpstr>
      <vt:lpstr>Times New Roman</vt:lpstr>
      <vt:lpstr>Verdana</vt:lpstr>
      <vt:lpstr>Wingdings</vt:lpstr>
      <vt:lpstr>Tipo de Madeira</vt:lpstr>
      <vt:lpstr>UFPI –  PPGEE  Fundamentos de processamento gráfico</vt:lpstr>
      <vt:lpstr>O Que é Computação Gráfica</vt:lpstr>
      <vt:lpstr>O Que é Computação Gráfica</vt:lpstr>
      <vt:lpstr>Computer Graphics</vt:lpstr>
      <vt:lpstr>What does computer graphics study?</vt:lpstr>
      <vt:lpstr>What is Interactive Computer Graphics? </vt:lpstr>
      <vt:lpstr>Aplicações de CG</vt:lpstr>
      <vt:lpstr>CAD – Projetos AeroEspacial</vt:lpstr>
      <vt:lpstr>CAD- Manufatura Mecânica</vt:lpstr>
      <vt:lpstr>CAD - Arquitetura</vt:lpstr>
      <vt:lpstr>Virtual Protoyping</vt:lpstr>
      <vt:lpstr>Virtual Protoyping</vt:lpstr>
      <vt:lpstr>Cultural heritage</vt:lpstr>
      <vt:lpstr>Cultural heritage</vt:lpstr>
      <vt:lpstr>Cultural heritage</vt:lpstr>
      <vt:lpstr>Ambientes Virtuais</vt:lpstr>
      <vt:lpstr>Ambientes Virtuais</vt:lpstr>
      <vt:lpstr>Visualização de Dados</vt:lpstr>
      <vt:lpstr>Visualização de Dados</vt:lpstr>
      <vt:lpstr>Visualização de dados</vt:lpstr>
      <vt:lpstr>Visualização de dados</vt:lpstr>
      <vt:lpstr>Educação e Treinamento</vt:lpstr>
      <vt:lpstr>Visualização Científica</vt:lpstr>
      <vt:lpstr>Visualização Científica</vt:lpstr>
      <vt:lpstr>Visualização Científica</vt:lpstr>
      <vt:lpstr>Visualização Científica</vt:lpstr>
      <vt:lpstr>Entretenimento</vt:lpstr>
      <vt:lpstr>Entretenimento</vt:lpstr>
      <vt:lpstr>Entretenimento</vt:lpstr>
      <vt:lpstr>Entretenimento</vt:lpstr>
      <vt:lpstr>Entretenimento</vt:lpstr>
      <vt:lpstr>Entretenimento</vt:lpstr>
      <vt:lpstr>Arte no Computador</vt:lpstr>
      <vt:lpstr>Arte no Computador</vt:lpstr>
    </vt:vector>
  </TitlesOfParts>
  <Company>particular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EDUTECH Especialização em Informática na Educação</dc:title>
  <dc:creator>Anselmo Paiva</dc:creator>
  <cp:lastModifiedBy>Usuário do Microsoft Office</cp:lastModifiedBy>
  <cp:revision>157</cp:revision>
  <cp:lastPrinted>2020-06-24T02:21:06Z</cp:lastPrinted>
  <dcterms:created xsi:type="dcterms:W3CDTF">2002-05-20T17:46:50Z</dcterms:created>
  <dcterms:modified xsi:type="dcterms:W3CDTF">2020-06-24T02:25:08Z</dcterms:modified>
</cp:coreProperties>
</file>